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9" r:id="rId1"/>
  </p:sldMasterIdLst>
  <p:sldIdLst>
    <p:sldId id="256" r:id="rId2"/>
    <p:sldId id="271" r:id="rId3"/>
    <p:sldId id="257" r:id="rId4"/>
    <p:sldId id="258" r:id="rId5"/>
    <p:sldId id="259" r:id="rId6"/>
    <p:sldId id="266" r:id="rId7"/>
    <p:sldId id="260" r:id="rId8"/>
    <p:sldId id="261" r:id="rId9"/>
    <p:sldId id="304" r:id="rId10"/>
    <p:sldId id="262" r:id="rId11"/>
    <p:sldId id="263" r:id="rId12"/>
    <p:sldId id="264" r:id="rId13"/>
    <p:sldId id="265" r:id="rId14"/>
    <p:sldId id="267" r:id="rId15"/>
    <p:sldId id="270" r:id="rId16"/>
    <p:sldId id="279" r:id="rId17"/>
    <p:sldId id="268" r:id="rId18"/>
    <p:sldId id="269" r:id="rId19"/>
    <p:sldId id="272" r:id="rId20"/>
    <p:sldId id="273" r:id="rId21"/>
    <p:sldId id="274" r:id="rId22"/>
    <p:sldId id="275" r:id="rId23"/>
    <p:sldId id="276" r:id="rId24"/>
    <p:sldId id="277" r:id="rId25"/>
    <p:sldId id="278" r:id="rId26"/>
    <p:sldId id="280" r:id="rId27"/>
    <p:sldId id="281" r:id="rId28"/>
    <p:sldId id="282" r:id="rId29"/>
    <p:sldId id="283" r:id="rId30"/>
    <p:sldId id="284" r:id="rId31"/>
    <p:sldId id="288" r:id="rId32"/>
    <p:sldId id="285" r:id="rId33"/>
    <p:sldId id="286" r:id="rId34"/>
    <p:sldId id="287" r:id="rId35"/>
    <p:sldId id="289" r:id="rId36"/>
    <p:sldId id="290" r:id="rId37"/>
    <p:sldId id="298" r:id="rId38"/>
    <p:sldId id="303" r:id="rId39"/>
    <p:sldId id="292" r:id="rId40"/>
    <p:sldId id="295" r:id="rId41"/>
    <p:sldId id="291" r:id="rId42"/>
    <p:sldId id="293" r:id="rId43"/>
    <p:sldId id="294" r:id="rId44"/>
    <p:sldId id="299" r:id="rId45"/>
    <p:sldId id="300" r:id="rId46"/>
    <p:sldId id="301" r:id="rId47"/>
    <p:sldId id="302" r:id="rId48"/>
    <p:sldId id="296" r:id="rId49"/>
    <p:sldId id="297" r:id="rId5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02FE"/>
    <a:srgbClr val="60A0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8" d="100"/>
          <a:sy n="88" d="100"/>
        </p:scale>
        <p:origin x="-1062"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emf"/></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348" y="1371600"/>
            <a:ext cx="8147304" cy="1344168"/>
          </a:xfrm>
        </p:spPr>
        <p:txBody>
          <a:bodyPr rtlCol="0">
            <a:normAutofit/>
            <a:scene3d>
              <a:camera prst="orthographicFront"/>
              <a:lightRig rig="threePt" dir="t">
                <a:rot lat="0" lon="0" rev="10800000"/>
              </a:lightRig>
            </a:scene3d>
            <a:sp3d extrusionH="57150">
              <a:bevelT w="38100" h="38100" prst="relaxedInset"/>
              <a:bevelB w="38100" h="38100" prst="relaxedInset"/>
            </a:sp3d>
          </a:bodyPr>
          <a:lstStyle>
            <a:lvl1pPr algn="ctr" defTabSz="914400" rtl="0" eaLnBrk="1" latinLnBrk="0" hangingPunct="1">
              <a:lnSpc>
                <a:spcPts val="6400"/>
              </a:lnSpc>
              <a:spcBef>
                <a:spcPct val="0"/>
              </a:spcBef>
              <a:buNone/>
              <a:defRPr sz="6000" kern="1200">
                <a:solidFill>
                  <a:schemeClr val="bg1"/>
                </a:solidFill>
                <a:effectLst>
                  <a:outerShdw blurRad="25400" dist="19050" dir="4200000" algn="ctr" rotWithShape="0">
                    <a:schemeClr val="tx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8348" y="2715767"/>
            <a:ext cx="8147304" cy="667512"/>
          </a:xfrm>
        </p:spPr>
        <p:txBody>
          <a:bodyPr rtlCol="0">
            <a:normAutofit/>
            <a:scene3d>
              <a:camera prst="orthographicFront"/>
              <a:lightRig rig="threePt" dir="t"/>
            </a:scene3d>
            <a:sp3d extrusionH="57150">
              <a:bevelT w="38100" h="38100" prst="relaxedInset"/>
              <a:bevelB w="38100" h="38100" prst="relaxedInset"/>
            </a:sp3d>
          </a:bodyPr>
          <a:lstStyle>
            <a:lvl1pPr marL="0" indent="0" algn="ctr" defTabSz="914400" rtl="0" eaLnBrk="1" latinLnBrk="0" hangingPunct="1">
              <a:spcBef>
                <a:spcPts val="0"/>
              </a:spcBef>
              <a:buClr>
                <a:schemeClr val="tx1">
                  <a:lumMod val="75000"/>
                  <a:lumOff val="25000"/>
                </a:schemeClr>
              </a:buClr>
              <a:buSzPct val="75000"/>
              <a:buFont typeface="Wingdings 2" pitchFamily="18" charset="2"/>
              <a:buNone/>
              <a:defRPr sz="2200" b="0" kern="1200" baseline="0">
                <a:solidFill>
                  <a:schemeClr val="bg1"/>
                </a:solidFill>
                <a:effectLst>
                  <a:outerShdw blurRad="25400" dist="25400" dir="4200000" algn="ctr" rotWithShape="0">
                    <a:schemeClr val="tx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6D6452"/>
                </a:solidFill>
                <a:effectLst>
                  <a:outerShdw blurRad="38100" dist="38100" dir="2700000" algn="tl">
                    <a:srgbClr val="000000"/>
                  </a:outerShdw>
                </a:effectLst>
              </a:defRPr>
            </a:lvl1pPr>
          </a:lstStyle>
          <a:p>
            <a:fld id="{AC8FCBFD-9456-404F-BC3B-FAD381CF3973}" type="datetimeFigureOut">
              <a:rPr lang="en-US"/>
              <a:pPr/>
              <a:t>5/3/2011</a:t>
            </a:fld>
            <a:endParaRPr lang="en-US"/>
          </a:p>
        </p:txBody>
      </p:sp>
      <p:sp>
        <p:nvSpPr>
          <p:cNvPr id="5" name="Footer Placeholder 4"/>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smtClean="0">
                <a:solidFill>
                  <a:srgbClr val="6D6452"/>
                </a:solidFill>
                <a:effectLst>
                  <a:outerShdw blurRad="38100" dist="38100" dir="2700000" algn="tl">
                    <a:srgbClr val="000000"/>
                  </a:outerShdw>
                </a:effectLst>
              </a:defRPr>
            </a:lvl1pPr>
          </a:lstStyle>
          <a:p>
            <a:endParaRPr lang="en-US"/>
          </a:p>
        </p:txBody>
      </p:sp>
      <p:sp>
        <p:nvSpPr>
          <p:cNvPr id="6" name="Slide Number Placeholder 5"/>
          <p:cNvSpPr>
            <a:spLocks noGrp="1"/>
          </p:cNvSpPr>
          <p:nvPr>
            <p:ph type="sldNum" sz="quarter" idx="12"/>
          </p:nvPr>
        </p:nvSpPr>
        <p:spPr/>
        <p:txBody>
          <a:bodyPr wrap="square" numCol="1" anchorCtr="0" compatLnSpc="1">
            <a:prstTxWarp prst="textNoShape">
              <a:avLst/>
            </a:prstTxWarp>
          </a:bodyPr>
          <a:lstStyle>
            <a:lvl1pPr fontAlgn="base">
              <a:spcBef>
                <a:spcPct val="0"/>
              </a:spcBef>
              <a:spcAft>
                <a:spcPct val="0"/>
              </a:spcAft>
              <a:defRPr>
                <a:solidFill>
                  <a:srgbClr val="6D6452"/>
                </a:solidFill>
                <a:effectLst>
                  <a:outerShdw blurRad="38100" dist="38100" dir="2700000" algn="tl">
                    <a:srgbClr val="000000"/>
                  </a:outerShdw>
                </a:effectLst>
              </a:defRPr>
            </a:lvl1pPr>
          </a:lstStyle>
          <a:p>
            <a:fld id="{7F45D658-2D88-44C6-BB83-9B93881022C2}"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lstStyle>
            <a:lvl1pPr algn="ctr">
              <a:defRPr sz="4400" b="0"/>
            </a:lvl1pPr>
          </a:lstStyle>
          <a:p>
            <a:r>
              <a:rPr lang="en-US" smtClean="0"/>
              <a:t>Click to edit Master title style</a:t>
            </a:r>
            <a:endParaRPr/>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a:off x="4805045" y="430306"/>
            <a:ext cx="3840480" cy="5432612"/>
          </a:xfrm>
          <a:solidFill>
            <a:schemeClr val="bg1">
              <a:lumMod val="85000"/>
            </a:schemeClr>
          </a:solidFill>
          <a:ln w="127000" cap="sq">
            <a:solidFill>
              <a:schemeClr val="bg1"/>
            </a:solidFill>
            <a:miter lim="800000"/>
          </a:ln>
          <a:effectLst>
            <a:outerShdw blurRad="76200" dist="12700" dir="5400000" sx="100500" sy="100500" rotWithShape="0">
              <a:prstClr val="black">
                <a:alpha val="30000"/>
              </a:prstClr>
            </a:outerShdw>
          </a:effectLst>
          <a:scene3d>
            <a:camera prst="orthographicFront"/>
            <a:lightRig rig="threePt" dir="t"/>
          </a:scene3d>
          <a:sp3d extrusionH="50800">
            <a:extrusionClr>
              <a:schemeClr val="tx1"/>
            </a:extrusionClr>
            <a:contourClr>
              <a:schemeClr val="tx1"/>
            </a:contourClr>
          </a:sp3d>
        </p:spPr>
        <p:txBody>
          <a:bodyPr rtlCol="0">
            <a:normAutofit/>
          </a:bodyPr>
          <a:lstStyle>
            <a:lvl1pPr marL="457200" indent="-457200" algn="l" defTabSz="914400" rtl="0" eaLnBrk="1" latinLnBrk="0" hangingPunct="1">
              <a:spcBef>
                <a:spcPts val="2000"/>
              </a:spcBef>
              <a:buClr>
                <a:schemeClr val="accent2">
                  <a:lumMod val="50000"/>
                  <a:lumOff val="50000"/>
                </a:schemeClr>
              </a:buClr>
              <a:buSzPct val="75000"/>
              <a:buFont typeface="Wingdings 2" pitchFamily="18" charset="2"/>
              <a:buNone/>
              <a:defRPr sz="2200" kern="1200">
                <a:solidFill>
                  <a:schemeClr val="tx1">
                    <a:lumMod val="75000"/>
                    <a:lumOff val="2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5" name="Date Placeholder 3"/>
          <p:cNvSpPr>
            <a:spLocks noGrp="1"/>
          </p:cNvSpPr>
          <p:nvPr>
            <p:ph type="dt" sz="half" idx="10"/>
          </p:nvPr>
        </p:nvSpPr>
        <p:spPr/>
        <p:txBody>
          <a:bodyPr/>
          <a:lstStyle>
            <a:lvl1pPr>
              <a:defRPr/>
            </a:lvl1pPr>
          </a:lstStyle>
          <a:p>
            <a:pPr>
              <a:defRPr/>
            </a:pPr>
            <a:fld id="{AF51EC1A-FDCB-4E27-A5F3-0C00A2F2C762}" type="datetimeFigureOut">
              <a:rPr lang="en-US"/>
              <a:pPr>
                <a:defRPr/>
              </a:pPr>
              <a:t>5/3/2011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DA93564-4DD0-4A86-A196-AEEC33BB3D9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7pPr marL="2743200" indent="-457200">
              <a:defRPr/>
            </a:lvl7pPr>
            <a:lvl8pPr marL="2743200" indent="-457200">
              <a:defRPr/>
            </a:lvl8pPr>
            <a:lvl9pPr marL="27432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002704B4-CDAD-47D2-A359-BAA7FC5366C4}" type="datetimeFigureOut">
              <a:rPr lang="en-US"/>
              <a:pPr>
                <a:defRPr/>
              </a:pPr>
              <a:t>5/3/2011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74EC6E-1F3F-40E8-9927-EE5884314AA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1412" y="417513"/>
            <a:ext cx="1600200" cy="57086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11174" y="417513"/>
            <a:ext cx="6499225" cy="570865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7D046B73-7207-40B0-B0A9-7421C6BFC903}" type="datetimeFigureOut">
              <a:rPr lang="en-US"/>
              <a:pPr>
                <a:defRPr/>
              </a:pPr>
              <a:t>5/3/2011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DC44FFD-E98D-4C46-9311-257E27890ADF}"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p:bg>
      <p:bgRef idx="1003">
        <a:schemeClr val="bg2"/>
      </p:bgRef>
    </p:bg>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6D6452"/>
                </a:solidFill>
                <a:effectLst>
                  <a:outerShdw blurRad="38100" dist="38100" dir="2700000" algn="tl">
                    <a:srgbClr val="000000"/>
                  </a:outerShdw>
                </a:effectLst>
              </a:defRPr>
            </a:lvl1pPr>
          </a:lstStyle>
          <a:p>
            <a:fld id="{DCD93DB1-CFEB-461A-ACC3-A5773B837FAF}" type="datetimeFigureOut">
              <a:rPr lang="en-US"/>
              <a:pPr/>
              <a:t>5/3/2011</a:t>
            </a:fld>
            <a:endParaRPr lang="en-US"/>
          </a:p>
        </p:txBody>
      </p:sp>
      <p:sp>
        <p:nvSpPr>
          <p:cNvPr id="3" name="Footer Placeholder 3"/>
          <p:cNvSpPr>
            <a:spLocks noGrp="1"/>
          </p:cNvSpPr>
          <p:nvPr>
            <p:ph type="ftr" sz="quarter" idx="11"/>
          </p:nvPr>
        </p:nvSpPr>
        <p:spPr/>
        <p:txBody>
          <a:bodyPr wrap="square" numCol="1" anchorCtr="0" compatLnSpc="1">
            <a:prstTxWarp prst="textNoShape">
              <a:avLst/>
            </a:prstTxWarp>
          </a:bodyPr>
          <a:lstStyle>
            <a:lvl1pPr fontAlgn="base">
              <a:spcBef>
                <a:spcPct val="0"/>
              </a:spcBef>
              <a:spcAft>
                <a:spcPct val="0"/>
              </a:spcAft>
              <a:defRPr smtClean="0">
                <a:solidFill>
                  <a:srgbClr val="6D6452"/>
                </a:solidFill>
                <a:effectLst>
                  <a:outerShdw blurRad="38100" dist="38100" dir="2700000" algn="tl">
                    <a:srgbClr val="000000"/>
                  </a:outerShdw>
                </a:effectLst>
              </a:defRPr>
            </a:lvl1pPr>
          </a:lstStyle>
          <a:p>
            <a:endParaRPr lang="en-US"/>
          </a:p>
        </p:txBody>
      </p:sp>
      <p:sp>
        <p:nvSpPr>
          <p:cNvPr id="4" name="Slide Number Placeholder 4"/>
          <p:cNvSpPr>
            <a:spLocks noGrp="1"/>
          </p:cNvSpPr>
          <p:nvPr>
            <p:ph type="sldNum" sz="quarter" idx="12"/>
          </p:nvPr>
        </p:nvSpPr>
        <p:spPr/>
        <p:txBody>
          <a:bodyPr wrap="square" numCol="1" anchorCtr="0" compatLnSpc="1">
            <a:prstTxWarp prst="textNoShape">
              <a:avLst/>
            </a:prstTxWarp>
          </a:bodyPr>
          <a:lstStyle>
            <a:lvl1pPr fontAlgn="base">
              <a:spcBef>
                <a:spcPct val="0"/>
              </a:spcBef>
              <a:spcAft>
                <a:spcPct val="0"/>
              </a:spcAft>
              <a:defRPr>
                <a:solidFill>
                  <a:srgbClr val="6D6452"/>
                </a:solidFill>
                <a:effectLst>
                  <a:outerShdw blurRad="38100" dist="38100" dir="2700000" algn="tl">
                    <a:srgbClr val="000000"/>
                  </a:outerShdw>
                </a:effectLst>
              </a:defRPr>
            </a:lvl1pPr>
          </a:lstStyle>
          <a:p>
            <a:fld id="{7E1ACFA0-CB0D-4AE1-B260-0751CF87966E}"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C457E5CF-421E-4C40-A22F-886CED8F5200}" type="datetimeFigureOut">
              <a:rPr lang="en-US"/>
              <a:pPr>
                <a:defRPr/>
              </a:pPr>
              <a:t>5/3/2011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2FFBE7-BA4B-418D-A7C0-8FDAF9BAE80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475" y="4343398"/>
            <a:ext cx="8147049" cy="1346013"/>
          </a:xfrm>
        </p:spPr>
        <p:txBody>
          <a:bodyPr>
            <a:normAutofit/>
            <a:scene3d>
              <a:camera prst="orthographicFront"/>
              <a:lightRig rig="threePt" dir="t">
                <a:rot lat="0" lon="0" rev="10800000"/>
              </a:lightRig>
            </a:scene3d>
            <a:sp3d extrusionH="57150">
              <a:bevelT w="38100" h="38100" prst="relaxedInset"/>
              <a:bevelB w="38100" h="38100" prst="relaxedInset"/>
            </a:sp3d>
          </a:bodyPr>
          <a:lstStyle>
            <a:lvl1pPr>
              <a:lnSpc>
                <a:spcPts val="6400"/>
              </a:lnSpc>
              <a:defRPr sz="6000">
                <a:solidFill>
                  <a:schemeClr val="bg1"/>
                </a:solidFill>
                <a:effectLst>
                  <a:outerShdw blurRad="25400" dist="19050" dir="4200000" algn="ctr" rotWithShape="0">
                    <a:schemeClr val="tx1">
                      <a:alpha val="40000"/>
                    </a:scheme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498475" y="5688105"/>
            <a:ext cx="8147050" cy="663387"/>
          </a:xfrm>
        </p:spPr>
        <p:txBody>
          <a:bodyPr>
            <a:scene3d>
              <a:camera prst="orthographicFront"/>
              <a:lightRig rig="threePt" dir="t"/>
            </a:scene3d>
            <a:sp3d extrusionH="57150">
              <a:bevelT w="38100" h="38100" prst="relaxedInset"/>
              <a:bevelB w="38100" h="38100" prst="relaxedInset"/>
            </a:sp3d>
          </a:bodyPr>
          <a:lstStyle>
            <a:lvl1pPr marL="0" indent="0" algn="ctr">
              <a:spcBef>
                <a:spcPts val="0"/>
              </a:spcBef>
              <a:buNone/>
              <a:defRPr b="0" baseline="0">
                <a:solidFill>
                  <a:schemeClr val="bg1"/>
                </a:solidFill>
                <a:effectLst>
                  <a:outerShdw blurRad="25400" dist="25400" dir="4200000" algn="ctr"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8" name="Picture Placeholder 7"/>
          <p:cNvSpPr>
            <a:spLocks noGrp="1"/>
          </p:cNvSpPr>
          <p:nvPr>
            <p:ph type="pic" sz="quarter" idx="13"/>
          </p:nvPr>
        </p:nvSpPr>
        <p:spPr>
          <a:xfrm>
            <a:off x="1981200" y="685800"/>
            <a:ext cx="5181600" cy="3352800"/>
          </a:xfrm>
          <a:solidFill>
            <a:schemeClr val="tx1">
              <a:lumMod val="75000"/>
            </a:schemeClr>
          </a:solidFill>
          <a:ln w="127000" cap="sq">
            <a:solidFill>
              <a:schemeClr val="tx1"/>
            </a:solidFill>
            <a:miter lim="800000"/>
          </a:ln>
          <a:effectLst>
            <a:outerShdw blurRad="63500" sx="101000" sy="101000" algn="ctr" rotWithShape="0">
              <a:schemeClr val="bg2">
                <a:lumMod val="20000"/>
                <a:lumOff val="80000"/>
                <a:alpha val="40000"/>
              </a:schemeClr>
            </a:outerShdw>
          </a:effectLst>
          <a:scene3d>
            <a:camera prst="orthographicFront"/>
            <a:lightRig rig="twoPt" dir="t">
              <a:rot lat="0" lon="0" rev="9000000"/>
            </a:lightRig>
          </a:scene3d>
          <a:sp3d prstMaterial="matte">
            <a:bevelT w="12700" prst="relaxedInset"/>
            <a:bevelB w="38100" h="127000" prst="relaxedInset"/>
            <a:extrusionClr>
              <a:schemeClr val="tx1"/>
            </a:extrusionClr>
            <a:contourClr>
              <a:schemeClr val="tx1"/>
            </a:contourClr>
          </a:sp3d>
        </p:spPr>
        <p:txBody>
          <a:bodyPr rtlCol="0">
            <a:normAutofit/>
          </a:bodyPr>
          <a:lstStyle>
            <a:lvl1pPr>
              <a:buNone/>
              <a:defRPr/>
            </a:lvl1pPr>
          </a:lstStyle>
          <a:p>
            <a:pPr lvl="0"/>
            <a:r>
              <a:rPr lang="en-US"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smtClean="0">
                <a:solidFill>
                  <a:schemeClr val="bg1">
                    <a:lumMod val="75000"/>
                    <a:lumOff val="25000"/>
                  </a:schemeClr>
                </a:solidFill>
                <a:effectLst>
                  <a:outerShdw blurRad="25400" dist="12700" dir="4200000" algn="ctr" rotWithShape="0">
                    <a:schemeClr val="tx1">
                      <a:alpha val="40000"/>
                    </a:schemeClr>
                  </a:outerShdw>
                </a:effectLst>
              </a:defRPr>
            </a:lvl1pPr>
          </a:lstStyle>
          <a:p>
            <a:pPr>
              <a:defRPr/>
            </a:pPr>
            <a:fld id="{ECFC2C78-2708-4A92-A312-77C21D7AE2EB}" type="datetimeFigureOut">
              <a:rPr lang="en-US"/>
              <a:pPr>
                <a:defRPr/>
              </a:pPr>
              <a:t>5/3/2011</a:t>
            </a:fld>
            <a:endParaRPr lang="en-US"/>
          </a:p>
        </p:txBody>
      </p:sp>
      <p:sp>
        <p:nvSpPr>
          <p:cNvPr id="6" name="Footer Placeholder 4"/>
          <p:cNvSpPr>
            <a:spLocks noGrp="1"/>
          </p:cNvSpPr>
          <p:nvPr>
            <p:ph type="ftr" sz="quarter" idx="15"/>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pPr>
              <a:defRPr/>
            </a:pPr>
            <a:endParaRPr lang="en-US"/>
          </a:p>
        </p:txBody>
      </p:sp>
      <p:sp>
        <p:nvSpPr>
          <p:cNvPr id="7" name="Slide Number Placeholder 5"/>
          <p:cNvSpPr>
            <a:spLocks noGrp="1"/>
          </p:cNvSpPr>
          <p:nvPr>
            <p:ph type="sldNum" sz="quarter" idx="16"/>
          </p:nvPr>
        </p:nvSpPr>
        <p:spPr/>
        <p:txBody>
          <a:bodyPr/>
          <a:lstStyle>
            <a:lvl1pPr>
              <a:defRPr smtClean="0">
                <a:solidFill>
                  <a:schemeClr val="bg1">
                    <a:lumMod val="75000"/>
                    <a:lumOff val="25000"/>
                  </a:schemeClr>
                </a:solidFill>
                <a:effectLst>
                  <a:outerShdw blurRad="25400" dist="12700" dir="4200000" algn="ctr" rotWithShape="0">
                    <a:schemeClr val="tx1">
                      <a:alpha val="40000"/>
                    </a:schemeClr>
                  </a:outerShdw>
                </a:effectLst>
              </a:defRPr>
            </a:lvl1pPr>
          </a:lstStyle>
          <a:p>
            <a:pPr>
              <a:defRPr/>
            </a:pPr>
            <a:fld id="{088118D0-9ADA-4418-882A-87172D05E16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8475" y="1774826"/>
            <a:ext cx="8147050" cy="1873250"/>
          </a:xfrm>
        </p:spPr>
        <p:txBody>
          <a:bodyPr/>
          <a:lstStyle>
            <a:lvl1pPr algn="ctr">
              <a:defRPr sz="6000" b="0" cap="none" baseline="0"/>
            </a:lvl1pPr>
          </a:lstStyle>
          <a:p>
            <a:r>
              <a:rPr lang="en-US" smtClean="0"/>
              <a:t>Click to edit Master title style</a:t>
            </a:r>
            <a:endParaRPr/>
          </a:p>
        </p:txBody>
      </p:sp>
      <p:sp>
        <p:nvSpPr>
          <p:cNvPr id="3" name="Text Placeholder 2"/>
          <p:cNvSpPr>
            <a:spLocks noGrp="1"/>
          </p:cNvSpPr>
          <p:nvPr>
            <p:ph type="body" idx="1"/>
          </p:nvPr>
        </p:nvSpPr>
        <p:spPr>
          <a:xfrm>
            <a:off x="498475" y="3654519"/>
            <a:ext cx="8147050" cy="1500187"/>
          </a:xfrm>
        </p:spPr>
        <p:txBody>
          <a:bodyPr>
            <a:normAutofit/>
          </a:bodyPr>
          <a:lstStyle>
            <a:lvl1pPr marL="0" indent="0" algn="ctr">
              <a:spcBef>
                <a:spcPts val="0"/>
              </a:spcBef>
              <a:buNone/>
              <a:defRPr sz="22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9666883-0DB9-4361-A0B3-779706136BFF}" type="datetimeFigureOut">
              <a:rPr lang="en-US"/>
              <a:pPr>
                <a:defRPr/>
              </a:pPr>
              <a:t>5/3/2011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5BB94A3-0C47-4491-8032-F45B0155E3B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p>
            <a:r>
              <a:rPr lang="en-US" smtClean="0"/>
              <a:t>Click to edit Master title style</a:t>
            </a:r>
            <a:endParaRPr/>
          </a:p>
        </p:txBody>
      </p:sp>
      <p:sp>
        <p:nvSpPr>
          <p:cNvPr id="3" name="Content Placeholder 2"/>
          <p:cNvSpPr>
            <a:spLocks noGrp="1"/>
          </p:cNvSpPr>
          <p:nvPr>
            <p:ph sz="half" idx="1"/>
          </p:nvPr>
        </p:nvSpPr>
        <p:spPr>
          <a:xfrm>
            <a:off x="498475" y="1762125"/>
            <a:ext cx="3840480" cy="4364038"/>
          </a:xfrm>
        </p:spPr>
        <p:txBody>
          <a:bodyPr>
            <a:normAutofit/>
          </a:bodyPr>
          <a:lstStyle>
            <a:lvl1pPr>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5046" y="1762125"/>
            <a:ext cx="3840480" cy="4364038"/>
          </a:xfrm>
        </p:spPr>
        <p:txBody>
          <a:bodyPr>
            <a:normAutofit/>
          </a:bodyPr>
          <a:lstStyle>
            <a:lvl1pPr>
              <a:defRPr sz="2000"/>
            </a:lvl1pPr>
            <a:lvl2pPr>
              <a:defRPr sz="1800"/>
            </a:lvl2pPr>
            <a:lvl3pPr>
              <a:defRPr sz="1800"/>
            </a:lvl3pPr>
            <a:lvl4pPr>
              <a:defRPr sz="1800"/>
            </a:lvl4pPr>
            <a:lvl5pPr marL="2290763" indent="-461963">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pPr>
              <a:defRPr/>
            </a:pPr>
            <a:fld id="{EF05F68A-3285-4D7A-80C0-71D0C9AD34DE}" type="datetimeFigureOut">
              <a:rPr lang="en-US"/>
              <a:pPr>
                <a:defRPr/>
              </a:pPr>
              <a:t>5/3/2011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0AF1CCD-A628-4507-A441-7FA32A228AB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10"/>
          <p:cNvCxnSpPr/>
          <p:nvPr/>
        </p:nvCxnSpPr>
        <p:spPr>
          <a:xfrm>
            <a:off x="503238" y="2352675"/>
            <a:ext cx="3840162"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11"/>
          <p:cNvCxnSpPr/>
          <p:nvPr/>
        </p:nvCxnSpPr>
        <p:spPr>
          <a:xfrm>
            <a:off x="4805363" y="2352675"/>
            <a:ext cx="3840162"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98475" y="94129"/>
            <a:ext cx="8147051" cy="1452283"/>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98475"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8475"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5046"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5046"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Date Placeholder 6"/>
          <p:cNvSpPr>
            <a:spLocks noGrp="1"/>
          </p:cNvSpPr>
          <p:nvPr>
            <p:ph type="dt" sz="half" idx="10"/>
          </p:nvPr>
        </p:nvSpPr>
        <p:spPr/>
        <p:txBody>
          <a:bodyPr/>
          <a:lstStyle>
            <a:lvl1pPr>
              <a:defRPr/>
            </a:lvl1pPr>
          </a:lstStyle>
          <a:p>
            <a:pPr>
              <a:defRPr/>
            </a:pPr>
            <a:fld id="{3EA7A7AD-8AD9-41D7-B22D-4CBFA04A15A1}" type="datetimeFigureOut">
              <a:rPr lang="en-US"/>
              <a:pPr>
                <a:defRPr/>
              </a:pPr>
              <a:t>5/3/2011</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p:txBody>
          <a:bodyPr/>
          <a:lstStyle>
            <a:lvl1pPr>
              <a:defRPr/>
            </a:lvl1pPr>
          </a:lstStyle>
          <a:p>
            <a:pPr>
              <a:defRPr/>
            </a:pPr>
            <a:fld id="{203C210B-1816-4715-8332-FCE54819843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D89A377E-F0DC-4E73-ABF1-8DCF300C49F7}" type="datetimeFigureOut">
              <a:rPr lang="en-US"/>
              <a:pPr>
                <a:defRPr/>
              </a:pPr>
              <a:t>5/3/2011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7CFA748-7321-48F8-9F29-F1B5E413959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9EEAAA7-12EE-43B8-B0F9-E97C965D49C7}" type="datetimeFigureOut">
              <a:rPr lang="en-US"/>
              <a:pPr>
                <a:defRPr/>
              </a:pPr>
              <a:t>5/3/2011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DF26B5A-3B44-4B9F-9FB8-C32A3DF5D7F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lstStyle>
            <a:lvl1pPr algn="ctr">
              <a:defRPr sz="4400" b="0"/>
            </a:lvl1pPr>
          </a:lstStyle>
          <a:p>
            <a:r>
              <a:rPr lang="en-US" smtClean="0"/>
              <a:t>Click to edit Master title style</a:t>
            </a:r>
            <a:endParaRPr/>
          </a:p>
        </p:txBody>
      </p:sp>
      <p:sp>
        <p:nvSpPr>
          <p:cNvPr id="3" name="Content Placeholder 2"/>
          <p:cNvSpPr>
            <a:spLocks noGrp="1"/>
          </p:cNvSpPr>
          <p:nvPr>
            <p:ph idx="1"/>
          </p:nvPr>
        </p:nvSpPr>
        <p:spPr>
          <a:xfrm>
            <a:off x="4792532" y="403412"/>
            <a:ext cx="3840480" cy="5722751"/>
          </a:xfrm>
        </p:spPr>
        <p:txBody>
          <a:bodyPr>
            <a:normAutofit/>
          </a:bodyPr>
          <a:lstStyle>
            <a:lvl1pPr>
              <a:defRPr sz="20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3512AF3-A715-4943-9C62-B69736597359}" type="datetimeFigureOut">
              <a:rPr lang="en-US"/>
              <a:pPr>
                <a:defRPr/>
              </a:pPr>
              <a:t>5/3/2011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AE32747-A948-429B-9CF9-418EFE51983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8475" y="93663"/>
            <a:ext cx="8147050" cy="145256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98475" y="1762125"/>
            <a:ext cx="8147050" cy="43640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88913" y="6356350"/>
            <a:ext cx="2133600" cy="365125"/>
          </a:xfrm>
          <a:prstGeom prst="rect">
            <a:avLst/>
          </a:prstGeom>
        </p:spPr>
        <p:txBody>
          <a:bodyPr vert="horz" lIns="91440" tIns="45720" rIns="91440" bIns="45720" rtlCol="0" anchor="ctr"/>
          <a:lstStyle>
            <a:lvl1pPr algn="l" fontAlgn="auto">
              <a:spcBef>
                <a:spcPts val="0"/>
              </a:spcBef>
              <a:spcAft>
                <a:spcPts val="0"/>
              </a:spcAft>
              <a:defRPr sz="1100" smtClean="0">
                <a:solidFill>
                  <a:schemeClr val="tx1">
                    <a:lumMod val="75000"/>
                    <a:lumOff val="25000"/>
                  </a:schemeClr>
                </a:solidFill>
                <a:latin typeface="+mn-lt"/>
              </a:defRPr>
            </a:lvl1pPr>
          </a:lstStyle>
          <a:p>
            <a:pPr>
              <a:defRPr/>
            </a:pPr>
            <a:fld id="{155F4CEC-D4B3-4868-8EEC-F94947EFDD3C}" type="datetimeFigureOut">
              <a:rPr lang="en-US"/>
              <a:pPr>
                <a:defRPr/>
              </a:pPr>
              <a:t>5/3/2011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100">
                <a:solidFill>
                  <a:schemeClr val="tx1">
                    <a:lumMod val="75000"/>
                    <a:lumOff val="2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818313" y="6356350"/>
            <a:ext cx="2133600" cy="365125"/>
          </a:xfrm>
          <a:prstGeom prst="rect">
            <a:avLst/>
          </a:prstGeom>
        </p:spPr>
        <p:txBody>
          <a:bodyPr vert="horz" lIns="91440" tIns="45720" rIns="91440" bIns="45720" rtlCol="0" anchor="ctr"/>
          <a:lstStyle>
            <a:lvl1pPr algn="r" fontAlgn="auto">
              <a:spcBef>
                <a:spcPts val="0"/>
              </a:spcBef>
              <a:spcAft>
                <a:spcPts val="0"/>
              </a:spcAft>
              <a:defRPr sz="1100" smtClean="0">
                <a:solidFill>
                  <a:schemeClr val="tx1">
                    <a:lumMod val="75000"/>
                    <a:lumOff val="25000"/>
                  </a:schemeClr>
                </a:solidFill>
                <a:latin typeface="+mn-lt"/>
              </a:defRPr>
            </a:lvl1pPr>
          </a:lstStyle>
          <a:p>
            <a:pPr>
              <a:defRPr/>
            </a:pPr>
            <a:fld id="{F8FC0E4B-AE17-4B22-88E2-B2640EEE611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33" r:id="rId1"/>
    <p:sldLayoutId id="2147483832" r:id="rId2"/>
    <p:sldLayoutId id="2147483834" r:id="rId3"/>
    <p:sldLayoutId id="2147483831" r:id="rId4"/>
    <p:sldLayoutId id="2147483830" r:id="rId5"/>
    <p:sldLayoutId id="2147483835" r:id="rId6"/>
    <p:sldLayoutId id="2147483829" r:id="rId7"/>
    <p:sldLayoutId id="2147483828" r:id="rId8"/>
    <p:sldLayoutId id="2147483827" r:id="rId9"/>
    <p:sldLayoutId id="2147483826" r:id="rId10"/>
    <p:sldLayoutId id="2147483825" r:id="rId11"/>
    <p:sldLayoutId id="2147483824" r:id="rId12"/>
    <p:sldLayoutId id="2147483836" r:id="rId13"/>
  </p:sldLayoutIdLst>
  <p:txStyles>
    <p:titleStyle>
      <a:lvl1pPr algn="ctr" rtl="0" fontAlgn="base">
        <a:spcBef>
          <a:spcPct val="0"/>
        </a:spcBef>
        <a:spcAft>
          <a:spcPct val="0"/>
        </a:spcAft>
        <a:defRPr sz="5000" kern="1200">
          <a:solidFill>
            <a:schemeClr val="tx1"/>
          </a:solidFill>
          <a:latin typeface="+mj-lt"/>
          <a:ea typeface="+mj-ea"/>
          <a:cs typeface="+mj-cs"/>
        </a:defRPr>
      </a:lvl1pPr>
      <a:lvl2pPr algn="ctr" rtl="0" fontAlgn="base">
        <a:spcBef>
          <a:spcPct val="0"/>
        </a:spcBef>
        <a:spcAft>
          <a:spcPct val="0"/>
        </a:spcAft>
        <a:defRPr sz="5000">
          <a:solidFill>
            <a:schemeClr val="tx1"/>
          </a:solidFill>
          <a:latin typeface="Book Antiqua" pitchFamily="18" charset="0"/>
        </a:defRPr>
      </a:lvl2pPr>
      <a:lvl3pPr algn="ctr" rtl="0" fontAlgn="base">
        <a:spcBef>
          <a:spcPct val="0"/>
        </a:spcBef>
        <a:spcAft>
          <a:spcPct val="0"/>
        </a:spcAft>
        <a:defRPr sz="5000">
          <a:solidFill>
            <a:schemeClr val="tx1"/>
          </a:solidFill>
          <a:latin typeface="Book Antiqua" pitchFamily="18" charset="0"/>
        </a:defRPr>
      </a:lvl3pPr>
      <a:lvl4pPr algn="ctr" rtl="0" fontAlgn="base">
        <a:spcBef>
          <a:spcPct val="0"/>
        </a:spcBef>
        <a:spcAft>
          <a:spcPct val="0"/>
        </a:spcAft>
        <a:defRPr sz="5000">
          <a:solidFill>
            <a:schemeClr val="tx1"/>
          </a:solidFill>
          <a:latin typeface="Book Antiqua" pitchFamily="18" charset="0"/>
        </a:defRPr>
      </a:lvl4pPr>
      <a:lvl5pPr algn="ctr" rtl="0" fontAlgn="base">
        <a:spcBef>
          <a:spcPct val="0"/>
        </a:spcBef>
        <a:spcAft>
          <a:spcPct val="0"/>
        </a:spcAft>
        <a:defRPr sz="5000">
          <a:solidFill>
            <a:schemeClr val="tx1"/>
          </a:solidFill>
          <a:latin typeface="Book Antiqua" pitchFamily="18" charset="0"/>
        </a:defRPr>
      </a:lvl5pPr>
      <a:lvl6pPr marL="457200" algn="ctr" rtl="0" fontAlgn="base">
        <a:spcBef>
          <a:spcPct val="0"/>
        </a:spcBef>
        <a:spcAft>
          <a:spcPct val="0"/>
        </a:spcAft>
        <a:defRPr sz="5000">
          <a:solidFill>
            <a:schemeClr val="tx1"/>
          </a:solidFill>
          <a:latin typeface="Book Antiqua" pitchFamily="18" charset="0"/>
        </a:defRPr>
      </a:lvl6pPr>
      <a:lvl7pPr marL="914400" algn="ctr" rtl="0" fontAlgn="base">
        <a:spcBef>
          <a:spcPct val="0"/>
        </a:spcBef>
        <a:spcAft>
          <a:spcPct val="0"/>
        </a:spcAft>
        <a:defRPr sz="5000">
          <a:solidFill>
            <a:schemeClr val="tx1"/>
          </a:solidFill>
          <a:latin typeface="Book Antiqua" pitchFamily="18" charset="0"/>
        </a:defRPr>
      </a:lvl7pPr>
      <a:lvl8pPr marL="1371600" algn="ctr" rtl="0" fontAlgn="base">
        <a:spcBef>
          <a:spcPct val="0"/>
        </a:spcBef>
        <a:spcAft>
          <a:spcPct val="0"/>
        </a:spcAft>
        <a:defRPr sz="5000">
          <a:solidFill>
            <a:schemeClr val="tx1"/>
          </a:solidFill>
          <a:latin typeface="Book Antiqua" pitchFamily="18" charset="0"/>
        </a:defRPr>
      </a:lvl8pPr>
      <a:lvl9pPr marL="1828800" algn="ctr" rtl="0" fontAlgn="base">
        <a:spcBef>
          <a:spcPct val="0"/>
        </a:spcBef>
        <a:spcAft>
          <a:spcPct val="0"/>
        </a:spcAft>
        <a:defRPr sz="5000">
          <a:solidFill>
            <a:schemeClr val="tx1"/>
          </a:solidFill>
          <a:latin typeface="Book Antiqua" pitchFamily="18" charset="0"/>
        </a:defRPr>
      </a:lvl9pPr>
    </p:titleStyle>
    <p:bodyStyle>
      <a:lvl1pPr marL="457200" indent="-457200" algn="l" rtl="0" fontAlgn="base">
        <a:spcBef>
          <a:spcPts val="2000"/>
        </a:spcBef>
        <a:spcAft>
          <a:spcPct val="0"/>
        </a:spcAft>
        <a:buClr>
          <a:srgbClr val="6D6452"/>
        </a:buClr>
        <a:buSzPct val="75000"/>
        <a:buFont typeface="Wingdings 2" pitchFamily="18" charset="2"/>
        <a:buChar char=""/>
        <a:defRPr sz="2200" kern="1200">
          <a:solidFill>
            <a:srgbClr val="6D6452"/>
          </a:solidFill>
          <a:latin typeface="+mn-lt"/>
          <a:ea typeface="+mn-ea"/>
          <a:cs typeface="+mn-cs"/>
        </a:defRPr>
      </a:lvl1pPr>
      <a:lvl2pPr marL="914400" indent="-457200" algn="l" rtl="0" fontAlgn="base">
        <a:spcBef>
          <a:spcPts val="600"/>
        </a:spcBef>
        <a:spcAft>
          <a:spcPct val="0"/>
        </a:spcAft>
        <a:buClr>
          <a:srgbClr val="A49A85"/>
        </a:buClr>
        <a:buSzPct val="75000"/>
        <a:buFont typeface="Wingdings 2" pitchFamily="18" charset="2"/>
        <a:buChar char=""/>
        <a:defRPr sz="2000" kern="1200">
          <a:solidFill>
            <a:srgbClr val="6D6452"/>
          </a:solidFill>
          <a:latin typeface="+mn-lt"/>
          <a:ea typeface="+mn-ea"/>
          <a:cs typeface="+mn-cs"/>
        </a:defRPr>
      </a:lvl2pPr>
      <a:lvl3pPr marL="1371600" indent="-457200" algn="l" rtl="0" fontAlgn="base">
        <a:spcBef>
          <a:spcPts val="600"/>
        </a:spcBef>
        <a:spcAft>
          <a:spcPct val="0"/>
        </a:spcAft>
        <a:buClr>
          <a:srgbClr val="6D6452"/>
        </a:buClr>
        <a:buSzPct val="75000"/>
        <a:buFont typeface="Wingdings 2" pitchFamily="18" charset="2"/>
        <a:buChar char=""/>
        <a:defRPr kern="1200">
          <a:solidFill>
            <a:srgbClr val="6D6452"/>
          </a:solidFill>
          <a:latin typeface="+mn-lt"/>
          <a:ea typeface="+mn-ea"/>
          <a:cs typeface="+mn-cs"/>
        </a:defRPr>
      </a:lvl3pPr>
      <a:lvl4pPr marL="1828800" indent="-457200" algn="l" rtl="0" fontAlgn="base">
        <a:spcBef>
          <a:spcPts val="600"/>
        </a:spcBef>
        <a:spcAft>
          <a:spcPct val="0"/>
        </a:spcAft>
        <a:buClr>
          <a:srgbClr val="A49A85"/>
        </a:buClr>
        <a:buSzPct val="75000"/>
        <a:buFont typeface="Wingdings 2" pitchFamily="18" charset="2"/>
        <a:buChar char=""/>
        <a:defRPr kern="1200">
          <a:solidFill>
            <a:srgbClr val="6D6452"/>
          </a:solidFill>
          <a:latin typeface="+mn-lt"/>
          <a:ea typeface="+mn-ea"/>
          <a:cs typeface="+mn-cs"/>
        </a:defRPr>
      </a:lvl4pPr>
      <a:lvl5pPr marL="2286000" indent="-457200" algn="l" rtl="0" fontAlgn="base">
        <a:spcBef>
          <a:spcPts val="600"/>
        </a:spcBef>
        <a:spcAft>
          <a:spcPct val="0"/>
        </a:spcAft>
        <a:buClr>
          <a:srgbClr val="6D6452"/>
        </a:buClr>
        <a:buSzPct val="75000"/>
        <a:buFont typeface="Wingdings 2" pitchFamily="18" charset="2"/>
        <a:buChar char=""/>
        <a:defRPr kern="1200">
          <a:solidFill>
            <a:srgbClr val="6D6452"/>
          </a:solidFill>
          <a:latin typeface="+mn-lt"/>
          <a:ea typeface="+mn-ea"/>
          <a:cs typeface="+mn-cs"/>
        </a:defRPr>
      </a:lvl5pPr>
      <a:lvl6pPr marL="27432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6pPr>
      <a:lvl7pPr marL="32051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7pPr>
      <a:lvl8pPr marL="36576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8pPr>
      <a:lvl9pPr marL="41195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16.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20.xml.rels><?xml version="1.0" encoding="UTF-8" standalone="yes"?>
<Relationships xmlns="http://schemas.openxmlformats.org/package/2006/relationships"><Relationship Id="rId3" Type="http://schemas.openxmlformats.org/officeDocument/2006/relationships/hyperlink" Target="http://www.cancer.gov/Common/PopUps/popDefinition.aspx?id=CDR0000046495&amp;version=Patient&amp;language=English" TargetMode="External"/><Relationship Id="rId2" Type="http://schemas.openxmlformats.org/officeDocument/2006/relationships/hyperlink" Target="http://www.cancer.gov/Common/PopUps/popDefinition.aspx?id=CDR0000045476&amp;version=Patient&amp;language=English"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25.xml.rels><?xml version="1.0" encoding="UTF-8" standalone="yes"?>
<Relationships xmlns="http://schemas.openxmlformats.org/package/2006/relationships"><Relationship Id="rId3" Type="http://schemas.openxmlformats.org/officeDocument/2006/relationships/hyperlink" Target="http://kidshealth.org/teen/diseases_conditions/heart/hypertension.html" TargetMode="External"/><Relationship Id="rId2" Type="http://schemas.openxmlformats.org/officeDocument/2006/relationships/hyperlink" Target="http://kidshealth.org/teen/your_body/take_care/teeth.html" TargetMode="Externa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ww.wisegeek.com/how-is-charcoal-made.htm" TargetMode="External"/><Relationship Id="rId2" Type="http://schemas.openxmlformats.org/officeDocument/2006/relationships/hyperlink" Target="http://www.wisegeek.com/what-is-glass.htm" TargetMode="External"/><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16.emf"/></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en.wikipedia.org/wiki/Emphysema" TargetMode="External"/><Relationship Id="rId2" Type="http://schemas.openxmlformats.org/officeDocument/2006/relationships/hyperlink" Target="http://en.wikipedia.org/wiki/Surgeon_General_of_the_United_States" TargetMode="External"/><Relationship Id="rId1"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image" Target="../media/image34.jpeg"/></Relationships>
</file>

<file path=ppt/slides/_rels/slide3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en.wikipedia.org/wiki/Carbon_Monoxide" TargetMode="External"/><Relationship Id="rId1" Type="http://schemas.openxmlformats.org/officeDocument/2006/relationships/slideLayout" Target="../slideLayouts/slideLayout1.xml"/><Relationship Id="rId4" Type="http://schemas.openxmlformats.org/officeDocument/2006/relationships/image" Target="../media/image37.jpeg"/></Relationships>
</file>

<file path=ppt/slides/_rels/slide3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98475" y="2141538"/>
            <a:ext cx="8147050" cy="2482850"/>
          </a:xfrm>
        </p:spPr>
        <p:txBody>
          <a:bodyPr/>
          <a:lstStyle/>
          <a:p>
            <a:pPr>
              <a:spcBef>
                <a:spcPct val="0"/>
              </a:spcBef>
              <a:buClr>
                <a:srgbClr val="FFFFFF"/>
              </a:buClr>
            </a:pPr>
            <a:r>
              <a:rPr lang="en-US" sz="9600" smtClean="0">
                <a:effectLst>
                  <a:outerShdw blurRad="38100" dist="38100" dir="2700000" algn="tl">
                    <a:srgbClr val="000000"/>
                  </a:outerShdw>
                </a:effectLst>
              </a:rPr>
              <a:t>Tobacco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idx="4294967295"/>
          </p:nvPr>
        </p:nvSpPr>
        <p:spPr>
          <a:xfrm>
            <a:off x="498475" y="93663"/>
            <a:ext cx="8147050" cy="965200"/>
          </a:xfrm>
        </p:spPr>
        <p:txBody>
          <a:bodyPr/>
          <a:lstStyle/>
          <a:p>
            <a:r>
              <a:rPr lang="en-US" smtClean="0"/>
              <a:t>Cigarette Ingredients</a:t>
            </a:r>
          </a:p>
        </p:txBody>
      </p:sp>
      <p:sp>
        <p:nvSpPr>
          <p:cNvPr id="25603" name="Rectangle 3"/>
          <p:cNvSpPr>
            <a:spLocks noGrp="1"/>
          </p:cNvSpPr>
          <p:nvPr>
            <p:ph type="body" sz="half" idx="4294967295"/>
          </p:nvPr>
        </p:nvSpPr>
        <p:spPr>
          <a:xfrm>
            <a:off x="498475" y="1058863"/>
            <a:ext cx="3997325" cy="5067300"/>
          </a:xfrm>
        </p:spPr>
        <p:txBody>
          <a:bodyPr/>
          <a:lstStyle/>
          <a:p>
            <a:pPr>
              <a:buClr>
                <a:srgbClr val="FFFFFF"/>
              </a:buClr>
            </a:pPr>
            <a:r>
              <a:rPr lang="en-US" sz="2000" smtClean="0">
                <a:solidFill>
                  <a:srgbClr val="FFFFFF"/>
                </a:solidFill>
              </a:rPr>
              <a:t>Acetone: Nail polish</a:t>
            </a:r>
          </a:p>
          <a:p>
            <a:pPr>
              <a:buClr>
                <a:srgbClr val="FFFFFF"/>
              </a:buClr>
            </a:pPr>
            <a:r>
              <a:rPr lang="en-US" sz="2000" smtClean="0">
                <a:solidFill>
                  <a:srgbClr val="FFFFFF"/>
                </a:solidFill>
              </a:rPr>
              <a:t>Ammonia: cleaning agents for floors and even toilets.</a:t>
            </a:r>
          </a:p>
          <a:p>
            <a:pPr>
              <a:buClr>
                <a:srgbClr val="FFFFFF"/>
              </a:buClr>
            </a:pPr>
            <a:r>
              <a:rPr lang="en-US" sz="2000" smtClean="0">
                <a:solidFill>
                  <a:srgbClr val="FFFFFF"/>
                </a:solidFill>
              </a:rPr>
              <a:t>Arsenic: Rat poison</a:t>
            </a:r>
          </a:p>
          <a:p>
            <a:pPr>
              <a:buClr>
                <a:srgbClr val="FFFFFF"/>
              </a:buClr>
            </a:pPr>
            <a:r>
              <a:rPr lang="en-US" sz="2000" smtClean="0">
                <a:solidFill>
                  <a:srgbClr val="FFFFFF"/>
                </a:solidFill>
              </a:rPr>
              <a:t>Butane: lighter fluid</a:t>
            </a:r>
          </a:p>
          <a:p>
            <a:pPr>
              <a:buClr>
                <a:srgbClr val="FFFFFF"/>
              </a:buClr>
            </a:pPr>
            <a:r>
              <a:rPr lang="en-US" sz="2000" smtClean="0">
                <a:solidFill>
                  <a:srgbClr val="FFFFFF"/>
                </a:solidFill>
              </a:rPr>
              <a:t>Cadmium: batteries</a:t>
            </a:r>
          </a:p>
          <a:p>
            <a:pPr>
              <a:buClr>
                <a:srgbClr val="FFFFFF"/>
              </a:buClr>
            </a:pPr>
            <a:r>
              <a:rPr lang="en-US" sz="2000" smtClean="0">
                <a:solidFill>
                  <a:srgbClr val="FFFFFF"/>
                </a:solidFill>
              </a:rPr>
              <a:t>Nicotine </a:t>
            </a:r>
          </a:p>
        </p:txBody>
      </p:sp>
      <p:sp>
        <p:nvSpPr>
          <p:cNvPr id="25604" name="Rectangle 4"/>
          <p:cNvSpPr>
            <a:spLocks noGrp="1"/>
          </p:cNvSpPr>
          <p:nvPr>
            <p:ph type="body" sz="half" idx="4294967295"/>
          </p:nvPr>
        </p:nvSpPr>
        <p:spPr>
          <a:xfrm>
            <a:off x="4648200" y="841375"/>
            <a:ext cx="3997325" cy="5284788"/>
          </a:xfrm>
        </p:spPr>
        <p:txBody>
          <a:bodyPr/>
          <a:lstStyle/>
          <a:p>
            <a:pPr>
              <a:buClr>
                <a:srgbClr val="FFFFFF"/>
              </a:buClr>
            </a:pPr>
            <a:r>
              <a:rPr lang="en-US" sz="2000" smtClean="0">
                <a:solidFill>
                  <a:srgbClr val="FFFFFF"/>
                </a:solidFill>
              </a:rPr>
              <a:t>Carbon monoxide: car exhaust</a:t>
            </a:r>
          </a:p>
          <a:p>
            <a:pPr>
              <a:buClr>
                <a:srgbClr val="FFFFFF"/>
              </a:buClr>
            </a:pPr>
            <a:r>
              <a:rPr lang="en-US" sz="2000" smtClean="0">
                <a:solidFill>
                  <a:srgbClr val="FFFFFF"/>
                </a:solidFill>
              </a:rPr>
              <a:t>Formaldehyde: preservatives for cadavers</a:t>
            </a:r>
          </a:p>
          <a:p>
            <a:pPr>
              <a:buClr>
                <a:srgbClr val="FFFFFF"/>
              </a:buClr>
            </a:pPr>
            <a:r>
              <a:rPr lang="en-US" sz="2000" smtClean="0">
                <a:solidFill>
                  <a:srgbClr val="FFFFFF"/>
                </a:solidFill>
              </a:rPr>
              <a:t>Hydrogen cyanide: World War II death camp gases</a:t>
            </a:r>
          </a:p>
          <a:p>
            <a:pPr>
              <a:buClr>
                <a:srgbClr val="FFFFFF"/>
              </a:buClr>
            </a:pPr>
            <a:r>
              <a:rPr lang="en-US" sz="2000" smtClean="0">
                <a:solidFill>
                  <a:srgbClr val="FFFFFF"/>
                </a:solidFill>
              </a:rPr>
              <a:t>Methane: jet fuel</a:t>
            </a:r>
          </a:p>
          <a:p>
            <a:pPr>
              <a:buClr>
                <a:srgbClr val="FFFFFF"/>
              </a:buClr>
            </a:pPr>
            <a:r>
              <a:rPr lang="en-US" sz="2000" smtClean="0">
                <a:solidFill>
                  <a:srgbClr val="FFFFFF"/>
                </a:solidFill>
              </a:rPr>
              <a:t>More than 4,000 chemicals have been identified in tobacco smoke and at least 250 are known to be toxic or cause cancer.</a:t>
            </a:r>
          </a:p>
          <a:p>
            <a:pPr>
              <a:buClr>
                <a:srgbClr val="FFFFFF"/>
              </a:buClr>
            </a:pPr>
            <a:endParaRPr lang="en-US" sz="2000" smtClean="0">
              <a:solidFill>
                <a:srgbClr val="FFFFFF"/>
              </a:solidFill>
            </a:endParaRPr>
          </a:p>
          <a:p>
            <a:pPr>
              <a:buClr>
                <a:srgbClr val="FFFFFF"/>
              </a:buClr>
            </a:pPr>
            <a:endParaRPr lang="en-US" sz="2000" smtClean="0">
              <a:solidFill>
                <a:srgbClr val="FFFFFF"/>
              </a:solidFill>
            </a:endParaRPr>
          </a:p>
        </p:txBody>
      </p:sp>
      <p:pic>
        <p:nvPicPr>
          <p:cNvPr id="25606" name="Picture 6" descr="ANd9GcQofb-Ch3qm7drL6R9GsX_aIUZcA6_JjX_N-8WpI6xNIFm6d-dRyA"/>
          <p:cNvPicPr>
            <a:picLocks noChangeAspect="1" noChangeArrowheads="1"/>
          </p:cNvPicPr>
          <p:nvPr/>
        </p:nvPicPr>
        <p:blipFill>
          <a:blip r:embed="rId2"/>
          <a:srcRect/>
          <a:stretch>
            <a:fillRect/>
          </a:stretch>
        </p:blipFill>
        <p:spPr bwMode="auto">
          <a:xfrm>
            <a:off x="1498600" y="4484688"/>
            <a:ext cx="3352800" cy="237331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p:cNvSpPr>
          <p:nvPr>
            <p:ph type="title" idx="4294967295"/>
          </p:nvPr>
        </p:nvSpPr>
        <p:spPr/>
        <p:txBody>
          <a:bodyPr/>
          <a:lstStyle/>
          <a:p>
            <a:endParaRPr lang="en-US" smtClean="0"/>
          </a:p>
        </p:txBody>
      </p:sp>
      <p:pic>
        <p:nvPicPr>
          <p:cNvPr id="29702" name="Picture 6" descr="smoking"/>
          <p:cNvPicPr>
            <a:picLocks noGrp="1" noChangeAspect="1" noChangeArrowheads="1"/>
          </p:cNvPicPr>
          <p:nvPr>
            <p:ph idx="4294967295"/>
          </p:nvPr>
        </p:nvPicPr>
        <p:blipFill>
          <a:blip r:embed="rId2"/>
          <a:srcRect/>
          <a:stretch>
            <a:fillRect/>
          </a:stretch>
        </p:blipFill>
        <p:spPr>
          <a:xfrm>
            <a:off x="2838450" y="0"/>
            <a:ext cx="4078288" cy="68580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idx="4294967295"/>
          </p:nvPr>
        </p:nvSpPr>
        <p:spPr/>
        <p:txBody>
          <a:bodyPr/>
          <a:lstStyle/>
          <a:p>
            <a:r>
              <a:rPr lang="en-US" smtClean="0"/>
              <a:t>Nicotine</a:t>
            </a:r>
          </a:p>
        </p:txBody>
      </p:sp>
      <p:sp>
        <p:nvSpPr>
          <p:cNvPr id="31747" name="Rectangle 3"/>
          <p:cNvSpPr>
            <a:spLocks noGrp="1"/>
          </p:cNvSpPr>
          <p:nvPr>
            <p:ph type="body" idx="4294967295"/>
          </p:nvPr>
        </p:nvSpPr>
        <p:spPr/>
        <p:txBody>
          <a:bodyPr/>
          <a:lstStyle/>
          <a:p>
            <a:pPr>
              <a:buClr>
                <a:srgbClr val="FFFFFF"/>
              </a:buClr>
            </a:pPr>
            <a:r>
              <a:rPr lang="en-US" smtClean="0">
                <a:solidFill>
                  <a:srgbClr val="FFFFFF"/>
                </a:solidFill>
              </a:rPr>
              <a:t>Is an </a:t>
            </a:r>
            <a:r>
              <a:rPr lang="en-US" b="1" i="1" smtClean="0">
                <a:solidFill>
                  <a:srgbClr val="FFFFFF"/>
                </a:solidFill>
              </a:rPr>
              <a:t>addictive drug</a:t>
            </a:r>
            <a:r>
              <a:rPr lang="en-US" smtClean="0">
                <a:solidFill>
                  <a:srgbClr val="FFFFFF"/>
                </a:solidFill>
              </a:rPr>
              <a:t> ( a substance that causes physiological or psychological dependence)</a:t>
            </a:r>
          </a:p>
          <a:p>
            <a:pPr>
              <a:buClr>
                <a:srgbClr val="FFFFFF"/>
              </a:buClr>
            </a:pPr>
            <a:endParaRPr lang="en-US" smtClean="0">
              <a:solidFill>
                <a:srgbClr val="FFFFFF"/>
              </a:solidFill>
            </a:endParaRPr>
          </a:p>
          <a:p>
            <a:pPr>
              <a:buClr>
                <a:srgbClr val="FFFFFF"/>
              </a:buClr>
            </a:pPr>
            <a:r>
              <a:rPr lang="en-US" smtClean="0">
                <a:solidFill>
                  <a:srgbClr val="FFFFFF"/>
                </a:solidFill>
              </a:rPr>
              <a:t>Is a </a:t>
            </a:r>
            <a:r>
              <a:rPr lang="en-US" b="1" i="1" smtClean="0">
                <a:solidFill>
                  <a:srgbClr val="FFFFFF"/>
                </a:solidFill>
              </a:rPr>
              <a:t>stimulant</a:t>
            </a:r>
            <a:r>
              <a:rPr lang="en-US" smtClean="0">
                <a:solidFill>
                  <a:srgbClr val="FFFFFF"/>
                </a:solidFill>
              </a:rPr>
              <a:t> (a drug that increases the action of the central nervous system, heart and other organs)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idx="4294967295"/>
          </p:nvPr>
        </p:nvSpPr>
        <p:spPr/>
        <p:txBody>
          <a:bodyPr/>
          <a:lstStyle/>
          <a:p>
            <a:r>
              <a:rPr lang="en-US" smtClean="0"/>
              <a:t>Poison in Tobacco Smoke</a:t>
            </a:r>
          </a:p>
        </p:txBody>
      </p:sp>
      <p:sp>
        <p:nvSpPr>
          <p:cNvPr id="32771" name="Rectangle 3"/>
          <p:cNvSpPr>
            <a:spLocks noGrp="1"/>
          </p:cNvSpPr>
          <p:nvPr>
            <p:ph type="body" idx="4294967295"/>
          </p:nvPr>
        </p:nvSpPr>
        <p:spPr/>
        <p:txBody>
          <a:bodyPr/>
          <a:lstStyle/>
          <a:p>
            <a:pPr>
              <a:buClr>
                <a:srgbClr val="FFFFFF"/>
              </a:buClr>
            </a:pPr>
            <a:r>
              <a:rPr lang="en-US" smtClean="0">
                <a:solidFill>
                  <a:srgbClr val="FFFFFF"/>
                </a:solidFill>
              </a:rPr>
              <a:t>Tobacco is a </a:t>
            </a:r>
            <a:r>
              <a:rPr lang="en-US" b="1" i="1" smtClean="0">
                <a:solidFill>
                  <a:srgbClr val="FFFFFF"/>
                </a:solidFill>
              </a:rPr>
              <a:t>carcinogen</a:t>
            </a:r>
            <a:r>
              <a:rPr lang="en-US" smtClean="0">
                <a:solidFill>
                  <a:srgbClr val="FFFFFF"/>
                </a:solidFill>
              </a:rPr>
              <a:t> (a cancer causing substance).</a:t>
            </a:r>
          </a:p>
          <a:p>
            <a:pPr>
              <a:buClr>
                <a:srgbClr val="FFFFFF"/>
              </a:buClr>
            </a:pPr>
            <a:r>
              <a:rPr lang="en-US" smtClean="0">
                <a:solidFill>
                  <a:srgbClr val="FFFFFF"/>
                </a:solidFill>
              </a:rPr>
              <a:t>Cigarette smoke contains </a:t>
            </a:r>
            <a:r>
              <a:rPr lang="en-US" b="1" i="1" smtClean="0">
                <a:solidFill>
                  <a:srgbClr val="FFFFFF"/>
                </a:solidFill>
              </a:rPr>
              <a:t>tar </a:t>
            </a:r>
            <a:r>
              <a:rPr lang="en-US" smtClean="0">
                <a:solidFill>
                  <a:srgbClr val="FFFFFF"/>
                </a:solidFill>
              </a:rPr>
              <a:t>(a thick, sticky, dark fluid produces when tobacco burns).</a:t>
            </a:r>
          </a:p>
          <a:p>
            <a:pPr>
              <a:buClr>
                <a:srgbClr val="FFFFFF"/>
              </a:buClr>
            </a:pPr>
            <a:r>
              <a:rPr lang="en-US" b="1" i="1" smtClean="0">
                <a:solidFill>
                  <a:srgbClr val="FFFFFF"/>
                </a:solidFill>
              </a:rPr>
              <a:t>Carbon Monoxide</a:t>
            </a:r>
            <a:r>
              <a:rPr lang="en-US" smtClean="0">
                <a:solidFill>
                  <a:srgbClr val="FFFFFF"/>
                </a:solidFill>
              </a:rPr>
              <a:t> (a colorless, odorless, and poisonous gas) is found in cigarette smoke.</a:t>
            </a:r>
          </a:p>
          <a:p>
            <a:pPr>
              <a:buClr>
                <a:srgbClr val="FFFFFF"/>
              </a:buClr>
            </a:pPr>
            <a:endParaRPr lang="en-US" smtClean="0">
              <a:solidFill>
                <a:srgbClr val="FFFFFF"/>
              </a:solidFill>
            </a:endParaRPr>
          </a:p>
        </p:txBody>
      </p:sp>
      <p:pic>
        <p:nvPicPr>
          <p:cNvPr id="32773" name="Picture 5" descr="ANd9GcTJSII4Iqigg3ZCgVSlObhB8oJzmpPY7daMlv2UHFNx_w4PwHdx"/>
          <p:cNvPicPr>
            <a:picLocks noChangeAspect="1" noChangeArrowheads="1"/>
          </p:cNvPicPr>
          <p:nvPr/>
        </p:nvPicPr>
        <p:blipFill>
          <a:blip r:embed="rId2"/>
          <a:srcRect/>
          <a:stretch>
            <a:fillRect/>
          </a:stretch>
        </p:blipFill>
        <p:spPr bwMode="auto">
          <a:xfrm>
            <a:off x="3692525" y="4500563"/>
            <a:ext cx="2133600" cy="214312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idx="4294967295"/>
          </p:nvPr>
        </p:nvSpPr>
        <p:spPr/>
        <p:txBody>
          <a:bodyPr/>
          <a:lstStyle/>
          <a:p>
            <a:r>
              <a:rPr lang="en-US" sz="4600" smtClean="0"/>
              <a:t>What is Secondhand Smoke?</a:t>
            </a:r>
          </a:p>
        </p:txBody>
      </p:sp>
      <p:sp>
        <p:nvSpPr>
          <p:cNvPr id="34819" name="Rectangle 3"/>
          <p:cNvSpPr>
            <a:spLocks noGrp="1"/>
          </p:cNvSpPr>
          <p:nvPr>
            <p:ph type="body" idx="4294967295"/>
          </p:nvPr>
        </p:nvSpPr>
        <p:spPr/>
        <p:txBody>
          <a:bodyPr/>
          <a:lstStyle/>
          <a:p>
            <a:pPr>
              <a:buClr>
                <a:srgbClr val="FFFFFF"/>
              </a:buClr>
            </a:pPr>
            <a:r>
              <a:rPr lang="en-US" smtClean="0">
                <a:solidFill>
                  <a:srgbClr val="FFFFFF"/>
                </a:solidFill>
              </a:rPr>
              <a:t>Secondhand smoke (also called environmental tobacco smoke, involuntary smoke, and passive smoke) is the combination of “sidestream” smoke (the smoke given off by a burning tobacco product) and “mainstream” smoke (the smoke exhaled by a smoker) </a:t>
            </a:r>
          </a:p>
          <a:p>
            <a:pPr>
              <a:buClr>
                <a:srgbClr val="FFFFFF"/>
              </a:buClr>
            </a:pPr>
            <a:r>
              <a:rPr lang="en-US" smtClean="0">
                <a:solidFill>
                  <a:srgbClr val="FFFFFF"/>
                </a:solidFill>
              </a:rPr>
              <a:t>People can be exposed to secondhand smoke in homes, cars, the workplace, and public places, such as bars, restaurants, and recreational settings. In the United States, the source of most secondhand smoke is from cigarettes, followed by pipes, cigars, and other tobacco products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idx="4294967295"/>
          </p:nvPr>
        </p:nvSpPr>
        <p:spPr>
          <a:xfrm>
            <a:off x="498475" y="93663"/>
            <a:ext cx="8147050" cy="690562"/>
          </a:xfrm>
        </p:spPr>
        <p:txBody>
          <a:bodyPr/>
          <a:lstStyle/>
          <a:p>
            <a:r>
              <a:rPr lang="en-US" sz="4600" smtClean="0"/>
              <a:t>Where Can I Get SHS?</a:t>
            </a:r>
          </a:p>
        </p:txBody>
      </p:sp>
      <p:graphicFrame>
        <p:nvGraphicFramePr>
          <p:cNvPr id="38915" name="Object 3"/>
          <p:cNvGraphicFramePr>
            <a:graphicFrameLocks noGrp="1" noChangeAspect="1"/>
          </p:cNvGraphicFramePr>
          <p:nvPr>
            <p:ph idx="4294967295"/>
          </p:nvPr>
        </p:nvGraphicFramePr>
        <p:xfrm>
          <a:off x="2116138" y="595313"/>
          <a:ext cx="4838700" cy="6262687"/>
        </p:xfrm>
        <a:graphic>
          <a:graphicData uri="http://schemas.openxmlformats.org/presentationml/2006/ole">
            <mc:AlternateContent xmlns:mc="http://schemas.openxmlformats.org/markup-compatibility/2006">
              <mc:Choice xmlns:v="urn:schemas-microsoft-com:vml" Requires="v">
                <p:oleObj spid="_x0000_s38916" name="Acrobat Document" r:id="rId3" imgW="5829300" imgH="7543800" progId="AcroExch.Document.7">
                  <p:embed/>
                </p:oleObj>
              </mc:Choice>
              <mc:Fallback>
                <p:oleObj name="Acrobat Document" r:id="rId3" imgW="5829300" imgH="7543800" progId="AcroExch.Document.7">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6138" y="595313"/>
                        <a:ext cx="4838700" cy="6262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idx="4294967295"/>
          </p:nvPr>
        </p:nvSpPr>
        <p:spPr/>
        <p:txBody>
          <a:bodyPr/>
          <a:lstStyle/>
          <a:p>
            <a:r>
              <a:rPr lang="en-US" smtClean="0"/>
              <a:t>Secondhand Smoke</a:t>
            </a:r>
          </a:p>
        </p:txBody>
      </p:sp>
      <p:sp>
        <p:nvSpPr>
          <p:cNvPr id="51203" name="Rectangle 3"/>
          <p:cNvSpPr>
            <a:spLocks noGrp="1"/>
          </p:cNvSpPr>
          <p:nvPr>
            <p:ph type="body" idx="4294967295"/>
          </p:nvPr>
        </p:nvSpPr>
        <p:spPr/>
        <p:txBody>
          <a:bodyPr/>
          <a:lstStyle/>
          <a:p>
            <a:pPr>
              <a:buClr>
                <a:srgbClr val="FFFFFF"/>
              </a:buClr>
            </a:pPr>
            <a:r>
              <a:rPr lang="en-US" smtClean="0">
                <a:solidFill>
                  <a:srgbClr val="FFFFFF"/>
                </a:solidFill>
              </a:rPr>
              <a:t>Secondhand smoke from a parent’s cigarette increases a child’s chances for middle ear problems, causes coughing and wheezing, and worsens asthma conditions.</a:t>
            </a:r>
          </a:p>
          <a:p>
            <a:pPr>
              <a:buClr>
                <a:srgbClr val="FFFFFF"/>
              </a:buClr>
            </a:pPr>
            <a:r>
              <a:rPr lang="en-US" smtClean="0">
                <a:solidFill>
                  <a:srgbClr val="FFFFFF"/>
                </a:solidFill>
              </a:rPr>
              <a:t>If both parents smoke, a teenager is more than twice as likely to smoke than a young person whose parents are both non-smokers.</a:t>
            </a:r>
          </a:p>
          <a:p>
            <a:pPr>
              <a:buClr>
                <a:srgbClr val="FFFFFF"/>
              </a:buClr>
            </a:pPr>
            <a:r>
              <a:rPr lang="en-US" smtClean="0">
                <a:solidFill>
                  <a:srgbClr val="FFFFFF"/>
                </a:solidFill>
              </a:rPr>
              <a:t>Pregnant women who smoke are more likely to deliver babies whose weights are too low for the babies’ good health.  If all women quit smoking during pregnancy, about 4,000 new babies would not die each year.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idx="4294967295"/>
          </p:nvPr>
        </p:nvSpPr>
        <p:spPr/>
        <p:txBody>
          <a:bodyPr/>
          <a:lstStyle/>
          <a:p>
            <a:r>
              <a:rPr lang="en-US" sz="4600" smtClean="0"/>
              <a:t>Does Secondhand Smoke Contain Harmful Chemicals?</a:t>
            </a:r>
          </a:p>
        </p:txBody>
      </p:sp>
      <p:sp>
        <p:nvSpPr>
          <p:cNvPr id="35843" name="Rectangle 3"/>
          <p:cNvSpPr>
            <a:spLocks noGrp="1"/>
          </p:cNvSpPr>
          <p:nvPr>
            <p:ph type="body" idx="4294967295"/>
          </p:nvPr>
        </p:nvSpPr>
        <p:spPr>
          <a:xfrm>
            <a:off x="498475" y="1546225"/>
            <a:ext cx="8147050" cy="5100638"/>
          </a:xfrm>
        </p:spPr>
        <p:txBody>
          <a:bodyPr/>
          <a:lstStyle/>
          <a:p>
            <a:pPr>
              <a:buClr>
                <a:srgbClr val="FFFFFF"/>
              </a:buClr>
            </a:pPr>
            <a:r>
              <a:rPr lang="en-US" sz="2600" b="1" smtClean="0">
                <a:solidFill>
                  <a:srgbClr val="3802FE"/>
                </a:solidFill>
              </a:rPr>
              <a:t>Yes!!!!!</a:t>
            </a:r>
          </a:p>
          <a:p>
            <a:pPr>
              <a:buClr>
                <a:srgbClr val="FFFFFF"/>
              </a:buClr>
            </a:pPr>
            <a:r>
              <a:rPr lang="en-US" smtClean="0">
                <a:solidFill>
                  <a:srgbClr val="FFFFFF"/>
                </a:solidFill>
              </a:rPr>
              <a:t>There are more than 4,000 chemicals in SHS and 250 are known to be harmful</a:t>
            </a:r>
          </a:p>
          <a:p>
            <a:pPr>
              <a:buClr>
                <a:srgbClr val="FFFFFF"/>
              </a:buClr>
            </a:pPr>
            <a:r>
              <a:rPr lang="en-US" smtClean="0">
                <a:solidFill>
                  <a:srgbClr val="FFFFFF"/>
                </a:solidFill>
              </a:rPr>
              <a:t>More than 50 of the toxic chemicals in SHS are KNOWN to cause cancer:  Arsenic, Benzene, Beryllium, Nickel, Chlorine and Polonium.</a:t>
            </a:r>
          </a:p>
          <a:p>
            <a:pPr>
              <a:buClr>
                <a:srgbClr val="FFFFFF"/>
              </a:buClr>
            </a:pPr>
            <a:r>
              <a:rPr lang="en-US" smtClean="0">
                <a:solidFill>
                  <a:srgbClr val="FFFFFF"/>
                </a:solidFill>
              </a:rPr>
              <a:t>Many factors affect which chemicals are found in secondhand smoke, such as the type of tobacco, the chemicals added to the tobacco, the way the tobacco product is smoked, and, for cigarettes and cigars, the material in which the tobacco is wrapped.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p:cNvSpPr>
          <p:nvPr>
            <p:ph type="title" idx="4294967295"/>
          </p:nvPr>
        </p:nvSpPr>
        <p:spPr/>
        <p:txBody>
          <a:bodyPr/>
          <a:lstStyle/>
          <a:p>
            <a:endParaRPr lang="en-US" smtClean="0"/>
          </a:p>
        </p:txBody>
      </p:sp>
      <p:pic>
        <p:nvPicPr>
          <p:cNvPr id="36870" name="Picture 6" descr="second hand smoke baby"/>
          <p:cNvPicPr>
            <a:picLocks noGrp="1" noChangeAspect="1" noChangeArrowheads="1"/>
          </p:cNvPicPr>
          <p:nvPr>
            <p:ph idx="4294967295"/>
          </p:nvPr>
        </p:nvPicPr>
        <p:blipFill>
          <a:blip r:embed="rId2"/>
          <a:srcRect/>
          <a:stretch>
            <a:fillRect/>
          </a:stretch>
        </p:blipFill>
        <p:spPr>
          <a:xfrm>
            <a:off x="2557463" y="93663"/>
            <a:ext cx="4948237" cy="649605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idx="4294967295"/>
          </p:nvPr>
        </p:nvSpPr>
        <p:spPr/>
        <p:txBody>
          <a:bodyPr/>
          <a:lstStyle/>
          <a:p>
            <a:endParaRPr lang="en-US" smtClean="0"/>
          </a:p>
        </p:txBody>
      </p:sp>
      <p:sp>
        <p:nvSpPr>
          <p:cNvPr id="43011" name="Rectangle 3"/>
          <p:cNvSpPr>
            <a:spLocks noGrp="1"/>
          </p:cNvSpPr>
          <p:nvPr>
            <p:ph type="body" idx="4294967295"/>
          </p:nvPr>
        </p:nvSpPr>
        <p:spPr/>
        <p:txBody>
          <a:bodyPr/>
          <a:lstStyle/>
          <a:p>
            <a:pPr>
              <a:lnSpc>
                <a:spcPct val="90000"/>
              </a:lnSpc>
              <a:buClr>
                <a:srgbClr val="FFFFFF"/>
              </a:buClr>
            </a:pPr>
            <a:r>
              <a:rPr lang="en-US" smtClean="0">
                <a:solidFill>
                  <a:srgbClr val="FFFFFF"/>
                </a:solidFill>
              </a:rPr>
              <a:t>The U.S. Environmental Protection Agency, the U.S. National Toxicology Program, the U.S. Surgeon General, and the International Agency for Research on Cancer have all classified secondhand smoke as a known human carcinogen </a:t>
            </a:r>
          </a:p>
          <a:p>
            <a:pPr>
              <a:lnSpc>
                <a:spcPct val="90000"/>
              </a:lnSpc>
              <a:buClr>
                <a:srgbClr val="FFFFFF"/>
              </a:buClr>
            </a:pPr>
            <a:r>
              <a:rPr lang="en-US" smtClean="0">
                <a:solidFill>
                  <a:srgbClr val="FFFFFF"/>
                </a:solidFill>
              </a:rPr>
              <a:t>What does this mean?:</a:t>
            </a:r>
          </a:p>
          <a:p>
            <a:pPr>
              <a:lnSpc>
                <a:spcPct val="90000"/>
              </a:lnSpc>
              <a:buClr>
                <a:srgbClr val="FFFFFF"/>
              </a:buClr>
            </a:pPr>
            <a:r>
              <a:rPr lang="en-US" smtClean="0">
                <a:solidFill>
                  <a:srgbClr val="FFFFFF"/>
                </a:solidFill>
              </a:rPr>
              <a:t>Inhaling secondhand smoke causes lung cancer in nonsmoking adults </a:t>
            </a:r>
          </a:p>
          <a:p>
            <a:pPr>
              <a:lnSpc>
                <a:spcPct val="90000"/>
              </a:lnSpc>
              <a:buClr>
                <a:srgbClr val="FFFFFF"/>
              </a:buClr>
            </a:pPr>
            <a:r>
              <a:rPr lang="en-US" smtClean="0">
                <a:solidFill>
                  <a:srgbClr val="FFFFFF"/>
                </a:solidFill>
              </a:rPr>
              <a:t>3,000 lung cancer deaths occur each year among adult nonsmokers in the United States as a result of exposure to secondhand smoke </a:t>
            </a:r>
          </a:p>
          <a:p>
            <a:pPr>
              <a:lnSpc>
                <a:spcPct val="90000"/>
              </a:lnSpc>
              <a:buClr>
                <a:srgbClr val="FFFFFF"/>
              </a:buClr>
            </a:pPr>
            <a:endParaRPr lang="en-US" smtClean="0">
              <a:solidFill>
                <a:srgbClr val="FFFFFF"/>
              </a:solidFill>
            </a:endParaRPr>
          </a:p>
        </p:txBody>
      </p:sp>
      <p:sp>
        <p:nvSpPr>
          <p:cNvPr id="43013" name="AutoShape 5" descr="Z"/>
          <p:cNvSpPr>
            <a:spLocks noChangeAspect="1" noChangeArrowheads="1"/>
          </p:cNvSpPr>
          <p:nvPr/>
        </p:nvSpPr>
        <p:spPr bwMode="auto">
          <a:xfrm>
            <a:off x="149225" y="46038"/>
            <a:ext cx="2438400" cy="1876425"/>
          </a:xfrm>
          <a:prstGeom prst="rect">
            <a:avLst/>
          </a:prstGeom>
          <a:noFill/>
        </p:spPr>
        <p:txBody>
          <a:bodyPr/>
          <a:lstStyle/>
          <a:p>
            <a:endParaRPr lang="en-US"/>
          </a:p>
        </p:txBody>
      </p:sp>
      <p:sp>
        <p:nvSpPr>
          <p:cNvPr id="43015" name="AutoShape 7" descr="Z"/>
          <p:cNvSpPr>
            <a:spLocks noChangeAspect="1" noChangeArrowheads="1"/>
          </p:cNvSpPr>
          <p:nvPr/>
        </p:nvSpPr>
        <p:spPr bwMode="auto">
          <a:xfrm>
            <a:off x="149225" y="46038"/>
            <a:ext cx="2438400" cy="1876425"/>
          </a:xfrm>
          <a:prstGeom prst="rect">
            <a:avLst/>
          </a:prstGeom>
          <a:noFill/>
        </p:spPr>
        <p:txBody>
          <a:bodyPr/>
          <a:lstStyle/>
          <a:p>
            <a:endParaRPr lang="en-US"/>
          </a:p>
        </p:txBody>
      </p:sp>
      <p:pic>
        <p:nvPicPr>
          <p:cNvPr id="43017" name="Picture 9" descr="ANd9GcTAVOd-VDZKi8Cb4RU2v9crdVX7VcRSLK4UG08d6x02LIy0THuMBA"/>
          <p:cNvPicPr>
            <a:picLocks noChangeAspect="1" noChangeArrowheads="1"/>
          </p:cNvPicPr>
          <p:nvPr/>
        </p:nvPicPr>
        <p:blipFill>
          <a:blip r:embed="rId2"/>
          <a:srcRect/>
          <a:stretch>
            <a:fillRect/>
          </a:stretch>
        </p:blipFill>
        <p:spPr bwMode="auto">
          <a:xfrm>
            <a:off x="7348538" y="-33338"/>
            <a:ext cx="1795462" cy="179546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idx="4294967295"/>
          </p:nvPr>
        </p:nvSpPr>
        <p:spPr>
          <a:xfrm>
            <a:off x="498475" y="311150"/>
            <a:ext cx="8147050" cy="835025"/>
          </a:xfrm>
        </p:spPr>
        <p:txBody>
          <a:bodyPr/>
          <a:lstStyle/>
          <a:p>
            <a:r>
              <a:rPr lang="en-US" sz="4000" smtClean="0"/>
              <a:t>Why do you think people smoke?</a:t>
            </a:r>
          </a:p>
        </p:txBody>
      </p:sp>
      <p:graphicFrame>
        <p:nvGraphicFramePr>
          <p:cNvPr id="40963" name="Object 3"/>
          <p:cNvGraphicFramePr>
            <a:graphicFrameLocks noGrp="1" noChangeAspect="1"/>
          </p:cNvGraphicFramePr>
          <p:nvPr>
            <p:ph idx="4294967295"/>
          </p:nvPr>
        </p:nvGraphicFramePr>
        <p:xfrm>
          <a:off x="2436813" y="1042988"/>
          <a:ext cx="4492625" cy="5815012"/>
        </p:xfrm>
        <a:graphic>
          <a:graphicData uri="http://schemas.openxmlformats.org/presentationml/2006/ole">
            <mc:AlternateContent xmlns:mc="http://schemas.openxmlformats.org/markup-compatibility/2006">
              <mc:Choice xmlns:v="urn:schemas-microsoft-com:vml" Requires="v">
                <p:oleObj spid="_x0000_s40964" name="Acrobat Document" r:id="rId3" imgW="5829300" imgH="7543800" progId="AcroExch.Document.7">
                  <p:embed/>
                </p:oleObj>
              </mc:Choice>
              <mc:Fallback>
                <p:oleObj name="Acrobat Document" r:id="rId3" imgW="5829300" imgH="7543800" progId="AcroExch.Document.7">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6813" y="1042988"/>
                        <a:ext cx="4492625" cy="5815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idx="4294967295"/>
          </p:nvPr>
        </p:nvSpPr>
        <p:spPr>
          <a:xfrm>
            <a:off x="498475" y="93663"/>
            <a:ext cx="8147050" cy="1111250"/>
          </a:xfrm>
        </p:spPr>
        <p:txBody>
          <a:bodyPr/>
          <a:lstStyle/>
          <a:p>
            <a:r>
              <a:rPr lang="en-US" smtClean="0"/>
              <a:t>SHS Also Causes:</a:t>
            </a:r>
          </a:p>
        </p:txBody>
      </p:sp>
      <p:sp>
        <p:nvSpPr>
          <p:cNvPr id="44035" name="Rectangle 3"/>
          <p:cNvSpPr>
            <a:spLocks noGrp="1"/>
          </p:cNvSpPr>
          <p:nvPr>
            <p:ph type="body" idx="4294967295"/>
          </p:nvPr>
        </p:nvSpPr>
        <p:spPr>
          <a:xfrm>
            <a:off x="498475" y="1204913"/>
            <a:ext cx="8147050" cy="5441950"/>
          </a:xfrm>
        </p:spPr>
        <p:txBody>
          <a:bodyPr/>
          <a:lstStyle/>
          <a:p>
            <a:pPr>
              <a:lnSpc>
                <a:spcPct val="90000"/>
              </a:lnSpc>
              <a:buClr>
                <a:srgbClr val="FFFFFF"/>
              </a:buClr>
            </a:pPr>
            <a:r>
              <a:rPr lang="en-US" sz="2000" smtClean="0">
                <a:solidFill>
                  <a:srgbClr val="FFFFFF"/>
                </a:solidFill>
              </a:rPr>
              <a:t>disease and premature death in nonsmoking adults and children</a:t>
            </a:r>
          </a:p>
          <a:p>
            <a:pPr>
              <a:lnSpc>
                <a:spcPct val="90000"/>
              </a:lnSpc>
              <a:buClr>
                <a:srgbClr val="FFFFFF"/>
              </a:buClr>
            </a:pPr>
            <a:r>
              <a:rPr lang="en-US" sz="2000" smtClean="0">
                <a:solidFill>
                  <a:srgbClr val="FFFFFF"/>
                </a:solidFill>
              </a:rPr>
              <a:t>irritates the airways and has immediate harmful effects on a person’s heart and blood vessels</a:t>
            </a:r>
          </a:p>
          <a:p>
            <a:pPr>
              <a:lnSpc>
                <a:spcPct val="90000"/>
              </a:lnSpc>
              <a:buClr>
                <a:srgbClr val="FFFFFF"/>
              </a:buClr>
            </a:pPr>
            <a:r>
              <a:rPr lang="en-US" sz="2000" smtClean="0">
                <a:solidFill>
                  <a:srgbClr val="FFFFFF"/>
                </a:solidFill>
              </a:rPr>
              <a:t>increase the risk of heart disease by an estimated 25 to 30 percent</a:t>
            </a:r>
          </a:p>
          <a:p>
            <a:pPr>
              <a:lnSpc>
                <a:spcPct val="90000"/>
              </a:lnSpc>
              <a:buClr>
                <a:srgbClr val="FFFFFF"/>
              </a:buClr>
            </a:pPr>
            <a:r>
              <a:rPr lang="en-US" sz="2000" smtClean="0">
                <a:solidFill>
                  <a:srgbClr val="FFFFFF"/>
                </a:solidFill>
              </a:rPr>
              <a:t>In the United States, secondhand smoke is thought to cause about 46,000 heart disease deaths each year. There may also be a link between exposure to secondhand smoke and the risk of stroke and hardening of the arteries; however, additional research is needed to confirm this link.</a:t>
            </a:r>
          </a:p>
          <a:p>
            <a:pPr>
              <a:lnSpc>
                <a:spcPct val="90000"/>
              </a:lnSpc>
              <a:buClr>
                <a:srgbClr val="FFFFFF"/>
              </a:buClr>
            </a:pPr>
            <a:r>
              <a:rPr lang="en-US" sz="2000" smtClean="0">
                <a:solidFill>
                  <a:srgbClr val="FFFFFF"/>
                </a:solidFill>
              </a:rPr>
              <a:t>Children exposed to secondhand smoke are at increased risk of sudden infant death syndrome, ear infections, colds, </a:t>
            </a:r>
            <a:r>
              <a:rPr lang="en-US" sz="1800" b="1" smtClean="0">
                <a:solidFill>
                  <a:schemeClr val="tx1"/>
                </a:solidFill>
                <a:hlinkClick r:id="rId2"/>
              </a:rPr>
              <a:t>pneumonia</a:t>
            </a:r>
            <a:r>
              <a:rPr lang="en-US" sz="1800" smtClean="0">
                <a:solidFill>
                  <a:schemeClr val="tx1"/>
                </a:solidFill>
              </a:rPr>
              <a:t>, </a:t>
            </a:r>
            <a:r>
              <a:rPr lang="en-US" sz="1800" b="1" smtClean="0">
                <a:solidFill>
                  <a:schemeClr val="tx1"/>
                </a:solidFill>
                <a:hlinkClick r:id="rId3"/>
              </a:rPr>
              <a:t>bronchitis</a:t>
            </a:r>
            <a:r>
              <a:rPr lang="en-US" sz="2000" smtClean="0">
                <a:solidFill>
                  <a:srgbClr val="FFFFFF"/>
                </a:solidFill>
              </a:rPr>
              <a:t>, and more severe asthma</a:t>
            </a:r>
          </a:p>
          <a:p>
            <a:pPr>
              <a:lnSpc>
                <a:spcPct val="90000"/>
              </a:lnSpc>
              <a:buClr>
                <a:srgbClr val="FFFFFF"/>
              </a:buClr>
            </a:pPr>
            <a:r>
              <a:rPr lang="en-US" sz="2000" smtClean="0">
                <a:solidFill>
                  <a:srgbClr val="FFFFFF"/>
                </a:solidFill>
              </a:rPr>
              <a:t>slows the growth of children’s lungs and can cause them to cough, wheeze, and feel breathless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idx="4294967295"/>
          </p:nvPr>
        </p:nvSpPr>
        <p:spPr>
          <a:xfrm>
            <a:off x="498475" y="93663"/>
            <a:ext cx="8147050" cy="1154112"/>
          </a:xfrm>
        </p:spPr>
        <p:txBody>
          <a:bodyPr/>
          <a:lstStyle/>
          <a:p>
            <a:r>
              <a:rPr lang="en-US" smtClean="0"/>
              <a:t>What Has Been Done</a:t>
            </a:r>
          </a:p>
        </p:txBody>
      </p:sp>
      <p:sp>
        <p:nvSpPr>
          <p:cNvPr id="45059" name="Rectangle 3"/>
          <p:cNvSpPr>
            <a:spLocks noGrp="1"/>
          </p:cNvSpPr>
          <p:nvPr>
            <p:ph type="body" sz="half" idx="4294967295"/>
          </p:nvPr>
        </p:nvSpPr>
        <p:spPr>
          <a:xfrm>
            <a:off x="0" y="1247775"/>
            <a:ext cx="4648200" cy="5429250"/>
          </a:xfrm>
        </p:spPr>
        <p:txBody>
          <a:bodyPr/>
          <a:lstStyle/>
          <a:p>
            <a:pPr>
              <a:lnSpc>
                <a:spcPct val="90000"/>
              </a:lnSpc>
              <a:buClr>
                <a:srgbClr val="FFFFFF"/>
              </a:buClr>
            </a:pPr>
            <a:r>
              <a:rPr lang="en-US" sz="1800" smtClean="0">
                <a:solidFill>
                  <a:srgbClr val="FFFFFF"/>
                </a:solidFill>
              </a:rPr>
              <a:t>several laws restricting smoking in public places have been passed</a:t>
            </a:r>
          </a:p>
          <a:p>
            <a:pPr>
              <a:lnSpc>
                <a:spcPct val="90000"/>
              </a:lnSpc>
              <a:buClr>
                <a:srgbClr val="FFFFFF"/>
              </a:buClr>
            </a:pPr>
            <a:r>
              <a:rPr lang="en-US" sz="1800" smtClean="0">
                <a:solidFill>
                  <a:srgbClr val="FFFFFF"/>
                </a:solidFill>
              </a:rPr>
              <a:t>Federal law bans smoking on domestic airline flights, interstate buses, and most trains</a:t>
            </a:r>
          </a:p>
          <a:p>
            <a:pPr>
              <a:lnSpc>
                <a:spcPct val="90000"/>
              </a:lnSpc>
              <a:buClr>
                <a:srgbClr val="FFFFFF"/>
              </a:buClr>
            </a:pPr>
            <a:r>
              <a:rPr lang="en-US" sz="1800" smtClean="0">
                <a:solidFill>
                  <a:srgbClr val="FFFFFF"/>
                </a:solidFill>
              </a:rPr>
              <a:t>Banned in most federally owned buildings</a:t>
            </a:r>
          </a:p>
          <a:p>
            <a:pPr>
              <a:lnSpc>
                <a:spcPct val="90000"/>
              </a:lnSpc>
              <a:buClr>
                <a:srgbClr val="FFFFFF"/>
              </a:buClr>
            </a:pPr>
            <a:r>
              <a:rPr lang="en-US" sz="1800" smtClean="0">
                <a:solidFill>
                  <a:srgbClr val="FFFFFF"/>
                </a:solidFill>
              </a:rPr>
              <a:t>The Pro-Children Act of 1994 prohibits smoking in facilities that routinely provide federally funded services to children </a:t>
            </a:r>
          </a:p>
          <a:p>
            <a:pPr>
              <a:lnSpc>
                <a:spcPct val="90000"/>
              </a:lnSpc>
              <a:buClr>
                <a:srgbClr val="FFFFFF"/>
              </a:buClr>
            </a:pPr>
            <a:r>
              <a:rPr lang="en-US" sz="1800" smtClean="0">
                <a:solidFill>
                  <a:srgbClr val="FFFFFF"/>
                </a:solidFill>
              </a:rPr>
              <a:t>laws prohibiting smoking in public facilities, such as schools, hospitals, airports, bus terminals, parks, and beaches, as well as private workplaces, including restaurants and bars </a:t>
            </a:r>
          </a:p>
        </p:txBody>
      </p:sp>
      <p:sp>
        <p:nvSpPr>
          <p:cNvPr id="45060" name="Rectangle 4"/>
          <p:cNvSpPr>
            <a:spLocks noGrp="1"/>
          </p:cNvSpPr>
          <p:nvPr>
            <p:ph sz="half" idx="4294967295"/>
          </p:nvPr>
        </p:nvSpPr>
        <p:spPr>
          <a:xfrm>
            <a:off x="4648200" y="1762125"/>
            <a:ext cx="3997325" cy="4364038"/>
          </a:xfrm>
        </p:spPr>
        <p:txBody>
          <a:bodyPr/>
          <a:lstStyle/>
          <a:p>
            <a:pPr>
              <a:lnSpc>
                <a:spcPct val="90000"/>
              </a:lnSpc>
              <a:buClr>
                <a:srgbClr val="FFFFFF"/>
              </a:buClr>
            </a:pPr>
            <a:endParaRPr lang="en-US" sz="1800" smtClean="0">
              <a:solidFill>
                <a:srgbClr val="FFFFFF"/>
              </a:solidFill>
            </a:endParaRPr>
          </a:p>
        </p:txBody>
      </p:sp>
      <p:pic>
        <p:nvPicPr>
          <p:cNvPr id="45062" name="Picture 6" descr="ANd9GcS-VWelxud3iDii_tJQ0xZ1Y6aeb2T3JAEpQW7BdoP6Bk9TevqmMg"/>
          <p:cNvPicPr>
            <a:picLocks noChangeAspect="1" noChangeArrowheads="1"/>
          </p:cNvPicPr>
          <p:nvPr/>
        </p:nvPicPr>
        <p:blipFill>
          <a:blip r:embed="rId2"/>
          <a:srcRect/>
          <a:stretch>
            <a:fillRect/>
          </a:stretch>
        </p:blipFill>
        <p:spPr bwMode="auto">
          <a:xfrm>
            <a:off x="4648200" y="1843088"/>
            <a:ext cx="3997325" cy="310515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idx="4294967295"/>
          </p:nvPr>
        </p:nvSpPr>
        <p:spPr/>
        <p:txBody>
          <a:bodyPr/>
          <a:lstStyle/>
          <a:p>
            <a:r>
              <a:rPr lang="en-US" smtClean="0"/>
              <a:t>What is Being Done</a:t>
            </a:r>
          </a:p>
        </p:txBody>
      </p:sp>
      <p:sp>
        <p:nvSpPr>
          <p:cNvPr id="46083" name="Rectangle 3"/>
          <p:cNvSpPr>
            <a:spLocks noGrp="1"/>
          </p:cNvSpPr>
          <p:nvPr>
            <p:ph type="body" idx="4294967295"/>
          </p:nvPr>
        </p:nvSpPr>
        <p:spPr/>
        <p:txBody>
          <a:bodyPr/>
          <a:lstStyle/>
          <a:p>
            <a:pPr>
              <a:buClr>
                <a:srgbClr val="FFFFFF"/>
              </a:buClr>
            </a:pPr>
            <a:r>
              <a:rPr lang="en-US" smtClean="0">
                <a:solidFill>
                  <a:srgbClr val="FFFFFF"/>
                </a:solidFill>
              </a:rPr>
              <a:t>The U.S. Department of Health and Human Services </a:t>
            </a:r>
            <a:r>
              <a:rPr lang="en-US" i="1" smtClean="0">
                <a:solidFill>
                  <a:srgbClr val="FFFFFF"/>
                </a:solidFill>
              </a:rPr>
              <a:t>Healthy People 2010</a:t>
            </a:r>
            <a:r>
              <a:rPr lang="en-US" smtClean="0">
                <a:solidFill>
                  <a:srgbClr val="FFFFFF"/>
                </a:solidFill>
              </a:rPr>
              <a:t>, a comprehensive, nationwide health promotion and disease prevention agenda, included the goal of reducing the proportion of nonsmokers exposed to secondhand smoke from 65 percent to 45 percent by 2010</a:t>
            </a:r>
          </a:p>
          <a:p>
            <a:pPr>
              <a:buClr>
                <a:srgbClr val="FFFFFF"/>
              </a:buClr>
            </a:pPr>
            <a:r>
              <a:rPr lang="en-US" smtClean="0">
                <a:solidFill>
                  <a:srgbClr val="FFFFFF"/>
                </a:solidFill>
              </a:rPr>
              <a:t>Internationally, a growing number of nations, including France, Ireland, New Zealand, Norway, and Uruguay, require all workplaces, including bars and restaurants, to be smoke free. </a:t>
            </a:r>
          </a:p>
          <a:p>
            <a:pPr>
              <a:buClr>
                <a:srgbClr val="FFFFFF"/>
              </a:buClr>
              <a:buFont typeface="Wingdings 2" pitchFamily="18" charset="2"/>
              <a:buNone/>
            </a:pPr>
            <a:endParaRPr lang="en-US" smtClean="0">
              <a:solidFill>
                <a:srgbClr val="FFFFFF"/>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idx="4294967295"/>
          </p:nvPr>
        </p:nvSpPr>
        <p:spPr>
          <a:xfrm>
            <a:off x="498475" y="93663"/>
            <a:ext cx="8147050" cy="2857500"/>
          </a:xfrm>
        </p:spPr>
        <p:txBody>
          <a:bodyPr/>
          <a:lstStyle/>
          <a:p>
            <a:r>
              <a:rPr lang="en-US" sz="3600" smtClean="0"/>
              <a:t>Non-smoking and smoking sections are like a pool having peeing and non-peeing sections in it.  It doesn’t work because we are all in the same water!</a:t>
            </a:r>
            <a:br>
              <a:rPr lang="en-US" sz="3600" smtClean="0"/>
            </a:br>
            <a:endParaRPr lang="en-US" sz="3600" smtClean="0"/>
          </a:p>
        </p:txBody>
      </p:sp>
      <p:sp>
        <p:nvSpPr>
          <p:cNvPr id="47107" name="Rectangle 3"/>
          <p:cNvSpPr>
            <a:spLocks noGrp="1"/>
          </p:cNvSpPr>
          <p:nvPr>
            <p:ph type="body" idx="4294967295"/>
          </p:nvPr>
        </p:nvSpPr>
        <p:spPr/>
        <p:txBody>
          <a:bodyPr/>
          <a:lstStyle/>
          <a:p>
            <a:pPr>
              <a:buClr>
                <a:srgbClr val="FFFFFF"/>
              </a:buClr>
            </a:pPr>
            <a:endParaRPr lang="en-US" smtClean="0">
              <a:solidFill>
                <a:srgbClr val="FFFFFF"/>
              </a:solidFill>
            </a:endParaRPr>
          </a:p>
        </p:txBody>
      </p:sp>
      <p:pic>
        <p:nvPicPr>
          <p:cNvPr id="47109" name="Picture 5" descr="ANd9GcSuEF-7hqg1tSByPh7HOUeQaWA7oS3mQL6ppEHpoxKiuN2lCyANIA"/>
          <p:cNvPicPr>
            <a:picLocks noChangeAspect="1" noChangeArrowheads="1"/>
          </p:cNvPicPr>
          <p:nvPr/>
        </p:nvPicPr>
        <p:blipFill>
          <a:blip r:embed="rId2"/>
          <a:srcRect/>
          <a:stretch>
            <a:fillRect/>
          </a:stretch>
        </p:blipFill>
        <p:spPr bwMode="auto">
          <a:xfrm>
            <a:off x="187325" y="2312988"/>
            <a:ext cx="4605338" cy="3260725"/>
          </a:xfrm>
          <a:prstGeom prst="rect">
            <a:avLst/>
          </a:prstGeom>
          <a:noFill/>
        </p:spPr>
      </p:pic>
      <p:pic>
        <p:nvPicPr>
          <p:cNvPr id="47111" name="Picture 7" descr="ANd9GcR1DjXZzSsLHroNXhwX8jCiiK6_9AItasU7TtPjf9GOJllubr_4"/>
          <p:cNvPicPr>
            <a:picLocks noChangeAspect="1" noChangeArrowheads="1"/>
          </p:cNvPicPr>
          <p:nvPr/>
        </p:nvPicPr>
        <p:blipFill>
          <a:blip r:embed="rId3"/>
          <a:srcRect/>
          <a:stretch>
            <a:fillRect/>
          </a:stretch>
        </p:blipFill>
        <p:spPr bwMode="auto">
          <a:xfrm>
            <a:off x="4792663" y="2273300"/>
            <a:ext cx="3852862" cy="3852863"/>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idx="4294967295"/>
          </p:nvPr>
        </p:nvSpPr>
        <p:spPr/>
        <p:txBody>
          <a:bodyPr/>
          <a:lstStyle/>
          <a:p>
            <a:r>
              <a:rPr lang="en-US" sz="3200" smtClean="0"/>
              <a:t>What do you think should be done about SHS?  Do we have the right to tell people when and where they can smoke?</a:t>
            </a:r>
          </a:p>
        </p:txBody>
      </p:sp>
      <p:graphicFrame>
        <p:nvGraphicFramePr>
          <p:cNvPr id="48131" name="Object 3"/>
          <p:cNvGraphicFramePr>
            <a:graphicFrameLocks noGrp="1" noChangeAspect="1"/>
          </p:cNvGraphicFramePr>
          <p:nvPr>
            <p:ph idx="4294967295"/>
          </p:nvPr>
        </p:nvGraphicFramePr>
        <p:xfrm>
          <a:off x="2527300" y="1546225"/>
          <a:ext cx="4038600" cy="5226050"/>
        </p:xfrm>
        <a:graphic>
          <a:graphicData uri="http://schemas.openxmlformats.org/presentationml/2006/ole">
            <mc:AlternateContent xmlns:mc="http://schemas.openxmlformats.org/markup-compatibility/2006">
              <mc:Choice xmlns:v="urn:schemas-microsoft-com:vml" Requires="v">
                <p:oleObj spid="_x0000_s48132" name="Acrobat Document" r:id="rId3" imgW="5829300" imgH="7543800" progId="AcroExch.Document.7">
                  <p:embed/>
                </p:oleObj>
              </mc:Choice>
              <mc:Fallback>
                <p:oleObj name="Acrobat Document" r:id="rId3" imgW="5829300" imgH="7543800" progId="AcroExch.Document.7">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7300" y="1546225"/>
                        <a:ext cx="4038600" cy="5226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idx="4294967295"/>
          </p:nvPr>
        </p:nvSpPr>
        <p:spPr>
          <a:xfrm>
            <a:off x="498475" y="93663"/>
            <a:ext cx="8147050" cy="806450"/>
          </a:xfrm>
        </p:spPr>
        <p:txBody>
          <a:bodyPr/>
          <a:lstStyle/>
          <a:p>
            <a:r>
              <a:rPr lang="en-US" sz="4600" smtClean="0"/>
              <a:t>Smokeless Tobacco</a:t>
            </a:r>
          </a:p>
        </p:txBody>
      </p:sp>
      <p:sp>
        <p:nvSpPr>
          <p:cNvPr id="50179" name="Rectangle 3"/>
          <p:cNvSpPr>
            <a:spLocks noGrp="1"/>
          </p:cNvSpPr>
          <p:nvPr>
            <p:ph type="body" idx="4294967295"/>
          </p:nvPr>
        </p:nvSpPr>
        <p:spPr>
          <a:xfrm>
            <a:off x="498475" y="900113"/>
            <a:ext cx="8147050" cy="5718175"/>
          </a:xfrm>
        </p:spPr>
        <p:txBody>
          <a:bodyPr/>
          <a:lstStyle/>
          <a:p>
            <a:pPr>
              <a:buClr>
                <a:srgbClr val="FFFFFF"/>
              </a:buClr>
            </a:pPr>
            <a:r>
              <a:rPr lang="en-US" sz="2000" smtClean="0">
                <a:solidFill>
                  <a:srgbClr val="FFFFFF"/>
                </a:solidFill>
              </a:rPr>
              <a:t>Chew</a:t>
            </a:r>
          </a:p>
          <a:p>
            <a:pPr>
              <a:buClr>
                <a:srgbClr val="FFFFFF"/>
              </a:buClr>
            </a:pPr>
            <a:r>
              <a:rPr lang="en-US" sz="2000" b="1" smtClean="0">
                <a:solidFill>
                  <a:srgbClr val="FFFFFF"/>
                </a:solidFill>
              </a:rPr>
              <a:t>What Can Chewing Tobacco Do to Me?</a:t>
            </a:r>
          </a:p>
          <a:p>
            <a:pPr>
              <a:buClr>
                <a:srgbClr val="FFFFFF"/>
              </a:buClr>
            </a:pPr>
            <a:r>
              <a:rPr lang="en-US" sz="2000" smtClean="0">
                <a:solidFill>
                  <a:srgbClr val="FFFFFF"/>
                </a:solidFill>
              </a:rPr>
              <a:t>The more immediate effects can disrupt your social life: bad breath and yellowish-brown stains on your teeth. You'll also get mouth sores (about 70% of spit tobacco users have them). But, it gets a lot more serious than that. Consequences of chewing and spitting tobacco include:</a:t>
            </a:r>
          </a:p>
          <a:p>
            <a:pPr>
              <a:buClr>
                <a:srgbClr val="FFFFFF"/>
              </a:buClr>
            </a:pPr>
            <a:r>
              <a:rPr lang="en-US" sz="2000" smtClean="0">
                <a:solidFill>
                  <a:srgbClr val="FFFFFF"/>
                </a:solidFill>
              </a:rPr>
              <a:t>cracking and bleeding lips and gums </a:t>
            </a:r>
          </a:p>
          <a:p>
            <a:pPr>
              <a:buClr>
                <a:srgbClr val="FFFFFF"/>
              </a:buClr>
            </a:pPr>
            <a:r>
              <a:rPr lang="en-US" sz="2000" smtClean="0">
                <a:solidFill>
                  <a:srgbClr val="FFFFFF"/>
                </a:solidFill>
              </a:rPr>
              <a:t>receding gums, which can eventually make your </a:t>
            </a:r>
            <a:r>
              <a:rPr lang="en-US" sz="2000" smtClean="0">
                <a:solidFill>
                  <a:srgbClr val="FFFFFF"/>
                </a:solidFill>
                <a:hlinkClick r:id="rId2"/>
              </a:rPr>
              <a:t>teeth</a:t>
            </a:r>
            <a:r>
              <a:rPr lang="en-US" sz="2000" smtClean="0">
                <a:solidFill>
                  <a:srgbClr val="FFFFFF"/>
                </a:solidFill>
              </a:rPr>
              <a:t> fall out </a:t>
            </a:r>
          </a:p>
          <a:p>
            <a:pPr>
              <a:buClr>
                <a:srgbClr val="FFFFFF"/>
              </a:buClr>
            </a:pPr>
            <a:r>
              <a:rPr lang="en-US" sz="2000" smtClean="0">
                <a:solidFill>
                  <a:srgbClr val="FFFFFF"/>
                </a:solidFill>
              </a:rPr>
              <a:t>increased heart rate, </a:t>
            </a:r>
            <a:r>
              <a:rPr lang="en-US" sz="2000" smtClean="0">
                <a:solidFill>
                  <a:srgbClr val="FFFFFF"/>
                </a:solidFill>
                <a:hlinkClick r:id="rId3"/>
              </a:rPr>
              <a:t>high blood pressure</a:t>
            </a:r>
            <a:r>
              <a:rPr lang="en-US" sz="2000" smtClean="0">
                <a:solidFill>
                  <a:srgbClr val="FFFFFF"/>
                </a:solidFill>
              </a:rPr>
              <a:t>, and irregular heartbeats, all leading to a greater risk of heart attacks and brain damage (from a stroke) </a:t>
            </a:r>
          </a:p>
          <a:p>
            <a:pPr>
              <a:buClr>
                <a:srgbClr val="FFFFFF"/>
              </a:buClr>
            </a:pPr>
            <a:r>
              <a:rPr lang="en-US" sz="2000" smtClean="0">
                <a:solidFill>
                  <a:srgbClr val="FFFFFF"/>
                </a:solidFill>
              </a:rPr>
              <a:t>cancer </a:t>
            </a:r>
          </a:p>
          <a:p>
            <a:pPr>
              <a:buClr>
                <a:srgbClr val="FFFFFF"/>
              </a:buClr>
            </a:pPr>
            <a:endParaRPr lang="en-US" sz="2000" smtClean="0">
              <a:solidFill>
                <a:srgbClr val="FFFFFF"/>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idx="4294967295"/>
          </p:nvPr>
        </p:nvSpPr>
        <p:spPr/>
        <p:txBody>
          <a:bodyPr/>
          <a:lstStyle/>
          <a:p>
            <a:endParaRPr lang="en-US" smtClean="0"/>
          </a:p>
        </p:txBody>
      </p:sp>
      <p:sp>
        <p:nvSpPr>
          <p:cNvPr id="52227" name="Rectangle 3"/>
          <p:cNvSpPr>
            <a:spLocks noGrp="1"/>
          </p:cNvSpPr>
          <p:nvPr>
            <p:ph type="body" idx="4294967295"/>
          </p:nvPr>
        </p:nvSpPr>
        <p:spPr/>
        <p:txBody>
          <a:bodyPr/>
          <a:lstStyle/>
          <a:p>
            <a:pPr>
              <a:buClr>
                <a:srgbClr val="FFFFFF"/>
              </a:buClr>
            </a:pPr>
            <a:endParaRPr lang="en-US" smtClean="0">
              <a:solidFill>
                <a:srgbClr val="FFFFFF"/>
              </a:solidFill>
            </a:endParaRPr>
          </a:p>
        </p:txBody>
      </p:sp>
      <p:pic>
        <p:nvPicPr>
          <p:cNvPr id="52229" name="Picture 5" descr="ANd9GcSIBOnXL6vmuNn-WBkwUsVDLUrcenNeSqozWzuFLM0u9rbRvnASFw"/>
          <p:cNvPicPr>
            <a:picLocks noChangeAspect="1" noChangeArrowheads="1"/>
          </p:cNvPicPr>
          <p:nvPr/>
        </p:nvPicPr>
        <p:blipFill>
          <a:blip r:embed="rId2"/>
          <a:srcRect/>
          <a:stretch>
            <a:fillRect/>
          </a:stretch>
        </p:blipFill>
        <p:spPr bwMode="auto">
          <a:xfrm>
            <a:off x="149225" y="46038"/>
            <a:ext cx="2143125" cy="2143125"/>
          </a:xfrm>
          <a:prstGeom prst="rect">
            <a:avLst/>
          </a:prstGeom>
          <a:noFill/>
        </p:spPr>
      </p:pic>
      <p:pic>
        <p:nvPicPr>
          <p:cNvPr id="52231" name="Picture 7" descr="tobaccoproblem"/>
          <p:cNvPicPr>
            <a:picLocks noChangeAspect="1" noChangeArrowheads="1"/>
          </p:cNvPicPr>
          <p:nvPr/>
        </p:nvPicPr>
        <p:blipFill>
          <a:blip r:embed="rId3"/>
          <a:srcRect/>
          <a:stretch>
            <a:fillRect/>
          </a:stretch>
        </p:blipFill>
        <p:spPr bwMode="auto">
          <a:xfrm>
            <a:off x="2820988" y="93663"/>
            <a:ext cx="2462212" cy="3679825"/>
          </a:xfrm>
          <a:prstGeom prst="rect">
            <a:avLst/>
          </a:prstGeom>
          <a:noFill/>
        </p:spPr>
      </p:pic>
      <p:pic>
        <p:nvPicPr>
          <p:cNvPr id="52233" name="Picture 9" descr="ANd9GcQCBImf8AawF4dsZBC8rIGFR_1T0J_U-Wa7HhwrHcFU6TPE-asV"/>
          <p:cNvPicPr>
            <a:picLocks noChangeAspect="1" noChangeArrowheads="1"/>
          </p:cNvPicPr>
          <p:nvPr/>
        </p:nvPicPr>
        <p:blipFill>
          <a:blip r:embed="rId4"/>
          <a:srcRect/>
          <a:stretch>
            <a:fillRect/>
          </a:stretch>
        </p:blipFill>
        <p:spPr bwMode="auto">
          <a:xfrm>
            <a:off x="0" y="2506663"/>
            <a:ext cx="2820988" cy="1666875"/>
          </a:xfrm>
          <a:prstGeom prst="rect">
            <a:avLst/>
          </a:prstGeom>
          <a:noFill/>
        </p:spPr>
      </p:pic>
      <p:pic>
        <p:nvPicPr>
          <p:cNvPr id="52235" name="Picture 11" descr="ANd9GcTIfwhGTno2Z_5D0CN44TTa9FMzDJoWQBv3p7xgcaeU50922yCZ"/>
          <p:cNvPicPr>
            <a:picLocks noChangeAspect="1" noChangeArrowheads="1"/>
          </p:cNvPicPr>
          <p:nvPr/>
        </p:nvPicPr>
        <p:blipFill>
          <a:blip r:embed="rId5"/>
          <a:srcRect/>
          <a:stretch>
            <a:fillRect/>
          </a:stretch>
        </p:blipFill>
        <p:spPr bwMode="auto">
          <a:xfrm>
            <a:off x="6065838" y="254000"/>
            <a:ext cx="2579687" cy="1935163"/>
          </a:xfrm>
          <a:prstGeom prst="rect">
            <a:avLst/>
          </a:prstGeom>
          <a:noFill/>
        </p:spPr>
      </p:pic>
      <p:pic>
        <p:nvPicPr>
          <p:cNvPr id="52237" name="Picture 13" descr="ANd9GcRQ9S7RofmyLoZGCVVcbJMFMiKQMLEmnyOZBmIL1WnowbL1hCbL"/>
          <p:cNvPicPr>
            <a:picLocks noChangeAspect="1" noChangeArrowheads="1"/>
          </p:cNvPicPr>
          <p:nvPr/>
        </p:nvPicPr>
        <p:blipFill>
          <a:blip r:embed="rId6"/>
          <a:srcRect/>
          <a:stretch>
            <a:fillRect/>
          </a:stretch>
        </p:blipFill>
        <p:spPr bwMode="auto">
          <a:xfrm>
            <a:off x="5461000" y="2189163"/>
            <a:ext cx="3184525" cy="2324100"/>
          </a:xfrm>
          <a:prstGeom prst="rect">
            <a:avLst/>
          </a:prstGeom>
          <a:noFill/>
        </p:spPr>
      </p:pic>
      <p:pic>
        <p:nvPicPr>
          <p:cNvPr id="52239" name="Picture 15" descr="ANd9GcSr0yJxYXtwlTw36BKTf_3UkOlTsrhMyZwHjpZ98MzdTFPSrAtJ"/>
          <p:cNvPicPr>
            <a:picLocks noChangeAspect="1" noChangeArrowheads="1"/>
          </p:cNvPicPr>
          <p:nvPr/>
        </p:nvPicPr>
        <p:blipFill>
          <a:blip r:embed="rId7"/>
          <a:srcRect/>
          <a:stretch>
            <a:fillRect/>
          </a:stretch>
        </p:blipFill>
        <p:spPr bwMode="auto">
          <a:xfrm>
            <a:off x="498475" y="4173538"/>
            <a:ext cx="2219325" cy="2684462"/>
          </a:xfrm>
          <a:prstGeom prst="rect">
            <a:avLst/>
          </a:prstGeom>
          <a:noFill/>
        </p:spPr>
      </p:pic>
      <p:pic>
        <p:nvPicPr>
          <p:cNvPr id="52245" name="Picture 21" descr="1144728992_3242"/>
          <p:cNvPicPr>
            <a:picLocks noChangeAspect="1" noChangeArrowheads="1"/>
          </p:cNvPicPr>
          <p:nvPr/>
        </p:nvPicPr>
        <p:blipFill>
          <a:blip r:embed="rId8"/>
          <a:srcRect/>
          <a:stretch>
            <a:fillRect/>
          </a:stretch>
        </p:blipFill>
        <p:spPr bwMode="auto">
          <a:xfrm>
            <a:off x="3544888" y="4616450"/>
            <a:ext cx="2974975" cy="224155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idx="4294967295"/>
          </p:nvPr>
        </p:nvSpPr>
        <p:spPr/>
        <p:txBody>
          <a:bodyPr/>
          <a:lstStyle/>
          <a:p>
            <a:r>
              <a:rPr lang="en-US" smtClean="0"/>
              <a:t>Hookahs</a:t>
            </a:r>
          </a:p>
        </p:txBody>
      </p:sp>
      <p:sp>
        <p:nvSpPr>
          <p:cNvPr id="54275" name="Rectangle 3"/>
          <p:cNvSpPr>
            <a:spLocks noGrp="1"/>
          </p:cNvSpPr>
          <p:nvPr>
            <p:ph type="body" idx="4294967295"/>
          </p:nvPr>
        </p:nvSpPr>
        <p:spPr/>
        <p:txBody>
          <a:bodyPr/>
          <a:lstStyle/>
          <a:p>
            <a:pPr>
              <a:buClr>
                <a:srgbClr val="FFFFFF"/>
              </a:buClr>
            </a:pPr>
            <a:r>
              <a:rPr lang="en-US" smtClean="0">
                <a:solidFill>
                  <a:srgbClr val="FFFFFF"/>
                </a:solidFill>
              </a:rPr>
              <a:t>A hookah is a single- or multi-stemmed water pipe originating in India around the turn of the 17th century. It became extremely popular throughout the Middle East. Today, hookah smoking is also popular in Europe, North America, and South Africa, particularly at Middle Eastern themed hookah bars.</a:t>
            </a:r>
          </a:p>
          <a:p>
            <a:pPr>
              <a:buClr>
                <a:srgbClr val="FFFFFF"/>
              </a:buClr>
            </a:pPr>
            <a:r>
              <a:rPr lang="en-US" smtClean="0">
                <a:solidFill>
                  <a:srgbClr val="FFFFFF"/>
                </a:solidFill>
              </a:rPr>
              <a:t>The hookah was invented by physician Hakin Abul Fath in an attempt to lessen the ill effects of smoking tobacco. </a:t>
            </a:r>
          </a:p>
        </p:txBody>
      </p:sp>
      <p:pic>
        <p:nvPicPr>
          <p:cNvPr id="54276" name="Picture 4" descr="ANd9GcQBNHHgwsItfOnx-Zd-g21-gZ4bw21zOZJEXy-o9z-RMLEQs5kq"/>
          <p:cNvPicPr>
            <a:picLocks noChangeAspect="1" noChangeArrowheads="1"/>
          </p:cNvPicPr>
          <p:nvPr/>
        </p:nvPicPr>
        <p:blipFill>
          <a:blip r:embed="rId2"/>
          <a:srcRect/>
          <a:stretch>
            <a:fillRect/>
          </a:stretch>
        </p:blipFill>
        <p:spPr bwMode="auto">
          <a:xfrm>
            <a:off x="7705725" y="0"/>
            <a:ext cx="1438275" cy="222885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idx="4294967295"/>
          </p:nvPr>
        </p:nvSpPr>
        <p:spPr/>
        <p:txBody>
          <a:bodyPr/>
          <a:lstStyle/>
          <a:p>
            <a:r>
              <a:rPr lang="en-US" smtClean="0"/>
              <a:t>What is a Hookah?</a:t>
            </a:r>
          </a:p>
        </p:txBody>
      </p:sp>
      <p:sp>
        <p:nvSpPr>
          <p:cNvPr id="55299" name="Rectangle 3"/>
          <p:cNvSpPr>
            <a:spLocks noGrp="1"/>
          </p:cNvSpPr>
          <p:nvPr>
            <p:ph type="body" sz="half" idx="4294967295"/>
          </p:nvPr>
        </p:nvSpPr>
        <p:spPr>
          <a:xfrm>
            <a:off x="498475" y="1762125"/>
            <a:ext cx="3997325" cy="4364038"/>
          </a:xfrm>
        </p:spPr>
        <p:txBody>
          <a:bodyPr/>
          <a:lstStyle/>
          <a:p>
            <a:pPr>
              <a:buClr>
                <a:srgbClr val="FFFFFF"/>
              </a:buClr>
            </a:pPr>
            <a:r>
              <a:rPr lang="en-US" sz="2000" smtClean="0">
                <a:solidFill>
                  <a:srgbClr val="FFFFFF"/>
                </a:solidFill>
              </a:rPr>
              <a:t>A hookah consists of a </a:t>
            </a:r>
            <a:r>
              <a:rPr lang="en-US" sz="2000" i="1" smtClean="0">
                <a:solidFill>
                  <a:srgbClr val="FFFFFF"/>
                </a:solidFill>
              </a:rPr>
              <a:t>water jar</a:t>
            </a:r>
            <a:r>
              <a:rPr lang="en-US" sz="2000" smtClean="0">
                <a:solidFill>
                  <a:srgbClr val="FFFFFF"/>
                </a:solidFill>
              </a:rPr>
              <a:t>, often made of </a:t>
            </a:r>
            <a:r>
              <a:rPr lang="en-US" sz="2000" smtClean="0">
                <a:solidFill>
                  <a:srgbClr val="FFFFFF"/>
                </a:solidFill>
                <a:hlinkClick r:id="rId2"/>
              </a:rPr>
              <a:t>glass</a:t>
            </a:r>
            <a:r>
              <a:rPr lang="en-US" sz="2000" smtClean="0">
                <a:solidFill>
                  <a:srgbClr val="FFFFFF"/>
                </a:solidFill>
              </a:rPr>
              <a:t>, connected by a tube or </a:t>
            </a:r>
            <a:r>
              <a:rPr lang="en-US" sz="2000" i="1" smtClean="0">
                <a:solidFill>
                  <a:srgbClr val="FFFFFF"/>
                </a:solidFill>
              </a:rPr>
              <a:t>body</a:t>
            </a:r>
            <a:r>
              <a:rPr lang="en-US" sz="2000" smtClean="0">
                <a:solidFill>
                  <a:srgbClr val="FFFFFF"/>
                </a:solidFill>
              </a:rPr>
              <a:t> to the </a:t>
            </a:r>
            <a:r>
              <a:rPr lang="en-US" sz="2000" i="1" smtClean="0">
                <a:solidFill>
                  <a:srgbClr val="FFFFFF"/>
                </a:solidFill>
              </a:rPr>
              <a:t>bowl</a:t>
            </a:r>
            <a:r>
              <a:rPr lang="en-US" sz="2000" smtClean="0">
                <a:solidFill>
                  <a:srgbClr val="FFFFFF"/>
                </a:solidFill>
              </a:rPr>
              <a:t> at the top. Tobacco is placed in the bowl and covered with burning </a:t>
            </a:r>
            <a:r>
              <a:rPr lang="en-US" sz="2000" smtClean="0">
                <a:solidFill>
                  <a:srgbClr val="FFFFFF"/>
                </a:solidFill>
                <a:hlinkClick r:id="rId3"/>
              </a:rPr>
              <a:t>charcoal</a:t>
            </a:r>
            <a:r>
              <a:rPr lang="en-US" sz="2000" smtClean="0">
                <a:solidFill>
                  <a:srgbClr val="FFFFFF"/>
                </a:solidFill>
              </a:rPr>
              <a:t>. Smoke is drawn through a </a:t>
            </a:r>
            <a:r>
              <a:rPr lang="en-US" sz="2000" i="1" smtClean="0">
                <a:solidFill>
                  <a:srgbClr val="FFFFFF"/>
                </a:solidFill>
              </a:rPr>
              <a:t>hose</a:t>
            </a:r>
            <a:r>
              <a:rPr lang="en-US" sz="2000" smtClean="0">
                <a:solidFill>
                  <a:srgbClr val="FFFFFF"/>
                </a:solidFill>
              </a:rPr>
              <a:t> leading from the water jar. The hot air is drawn down through the tobacco, and the resultant smoke is filtered through the water before the smoker inhales it.</a:t>
            </a:r>
          </a:p>
          <a:p>
            <a:pPr>
              <a:buClr>
                <a:srgbClr val="FFFFFF"/>
              </a:buClr>
            </a:pPr>
            <a:endParaRPr lang="en-US" sz="2000" smtClean="0">
              <a:solidFill>
                <a:srgbClr val="FFFFFF"/>
              </a:solidFill>
            </a:endParaRPr>
          </a:p>
        </p:txBody>
      </p:sp>
      <p:sp>
        <p:nvSpPr>
          <p:cNvPr id="55302" name="Rectangle 6"/>
          <p:cNvSpPr>
            <a:spLocks noGrp="1"/>
          </p:cNvSpPr>
          <p:nvPr>
            <p:ph sz="half" idx="4294967295"/>
          </p:nvPr>
        </p:nvSpPr>
        <p:spPr>
          <a:xfrm>
            <a:off x="4648200" y="1762125"/>
            <a:ext cx="3997325" cy="4364038"/>
          </a:xfrm>
        </p:spPr>
        <p:txBody>
          <a:bodyPr/>
          <a:lstStyle/>
          <a:p>
            <a:pPr>
              <a:buClr>
                <a:srgbClr val="FFFFFF"/>
              </a:buClr>
            </a:pPr>
            <a:endParaRPr lang="en-US" sz="2000" smtClean="0">
              <a:solidFill>
                <a:srgbClr val="FFFFFF"/>
              </a:solidFill>
            </a:endParaRPr>
          </a:p>
        </p:txBody>
      </p:sp>
      <p:pic>
        <p:nvPicPr>
          <p:cNvPr id="55304" name="Picture 8" descr="ANd9GcRfXJtoTVNBdjvd3jAHjx2vRJNr25FOQ0_4XJ2FQooZm0-akNBm"/>
          <p:cNvPicPr>
            <a:picLocks noChangeAspect="1" noChangeArrowheads="1"/>
          </p:cNvPicPr>
          <p:nvPr/>
        </p:nvPicPr>
        <p:blipFill>
          <a:blip r:embed="rId4"/>
          <a:srcRect/>
          <a:stretch>
            <a:fillRect/>
          </a:stretch>
        </p:blipFill>
        <p:spPr bwMode="auto">
          <a:xfrm>
            <a:off x="5051425" y="1419225"/>
            <a:ext cx="3305175" cy="5438775"/>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idx="4294967295"/>
          </p:nvPr>
        </p:nvSpPr>
        <p:spPr/>
        <p:txBody>
          <a:bodyPr/>
          <a:lstStyle/>
          <a:p>
            <a:endParaRPr lang="en-US" smtClean="0"/>
          </a:p>
        </p:txBody>
      </p:sp>
      <p:sp>
        <p:nvSpPr>
          <p:cNvPr id="56323" name="Rectangle 3"/>
          <p:cNvSpPr>
            <a:spLocks noGrp="1"/>
          </p:cNvSpPr>
          <p:nvPr>
            <p:ph type="body" idx="4294967295"/>
          </p:nvPr>
        </p:nvSpPr>
        <p:spPr/>
        <p:txBody>
          <a:bodyPr/>
          <a:lstStyle/>
          <a:p>
            <a:pPr>
              <a:buClr>
                <a:srgbClr val="FFFFFF"/>
              </a:buClr>
            </a:pPr>
            <a:r>
              <a:rPr lang="en-US" smtClean="0">
                <a:solidFill>
                  <a:srgbClr val="FFFFFF"/>
                </a:solidFill>
              </a:rPr>
              <a:t>Hookah smoking is not safer than cigarette smoking. </a:t>
            </a:r>
          </a:p>
          <a:p>
            <a:pPr>
              <a:buClr>
                <a:srgbClr val="FFFFFF"/>
              </a:buClr>
            </a:pPr>
            <a:r>
              <a:rPr lang="en-US" smtClean="0">
                <a:solidFill>
                  <a:srgbClr val="FFFFFF"/>
                </a:solidFill>
              </a:rPr>
              <a:t>The tobacco is no less toxic in a hookah pipe, and the water in the hookah does not filter out the toxic ingredients in the tobacco smoke. </a:t>
            </a:r>
          </a:p>
          <a:p>
            <a:pPr>
              <a:buClr>
                <a:srgbClr val="FFFFFF"/>
              </a:buClr>
            </a:pPr>
            <a:r>
              <a:rPr lang="en-US" smtClean="0">
                <a:solidFill>
                  <a:srgbClr val="FFFFFF"/>
                </a:solidFill>
              </a:rPr>
              <a:t>Hookah smokers may actually inhale more tobacco smoke than cigarette smokers do because of the large volume of smoke they inhale in one smoking session, which can last as long as 60 minutes. </a:t>
            </a:r>
          </a:p>
        </p:txBody>
      </p:sp>
      <p:sp>
        <p:nvSpPr>
          <p:cNvPr id="56325" name="AutoShape 5" descr="2Q=="/>
          <p:cNvSpPr>
            <a:spLocks noChangeAspect="1" noChangeArrowheads="1"/>
          </p:cNvSpPr>
          <p:nvPr/>
        </p:nvSpPr>
        <p:spPr bwMode="auto">
          <a:xfrm>
            <a:off x="3367088" y="2481263"/>
            <a:ext cx="2409825" cy="1895475"/>
          </a:xfrm>
          <a:prstGeom prst="rect">
            <a:avLst/>
          </a:prstGeom>
          <a:noFill/>
        </p:spPr>
        <p:txBody>
          <a:bodyPr/>
          <a:lstStyle/>
          <a:p>
            <a:endParaRPr lang="en-US"/>
          </a:p>
        </p:txBody>
      </p:sp>
      <p:sp>
        <p:nvSpPr>
          <p:cNvPr id="56327" name="AutoShape 7" descr="2Q=="/>
          <p:cNvSpPr>
            <a:spLocks noChangeAspect="1" noChangeArrowheads="1"/>
          </p:cNvSpPr>
          <p:nvPr/>
        </p:nvSpPr>
        <p:spPr bwMode="auto">
          <a:xfrm>
            <a:off x="3367088" y="2481263"/>
            <a:ext cx="2409825" cy="1895475"/>
          </a:xfrm>
          <a:prstGeom prst="rect">
            <a:avLst/>
          </a:prstGeom>
          <a:noFill/>
        </p:spPr>
        <p:txBody>
          <a:bodyPr/>
          <a:lstStyle/>
          <a:p>
            <a:endParaRPr lang="en-US"/>
          </a:p>
        </p:txBody>
      </p:sp>
      <p:pic>
        <p:nvPicPr>
          <p:cNvPr id="56329" name="Picture 9" descr="hookah"/>
          <p:cNvPicPr>
            <a:picLocks noChangeAspect="1" noChangeArrowheads="1"/>
          </p:cNvPicPr>
          <p:nvPr/>
        </p:nvPicPr>
        <p:blipFill>
          <a:blip r:embed="rId2"/>
          <a:srcRect/>
          <a:stretch>
            <a:fillRect/>
          </a:stretch>
        </p:blipFill>
        <p:spPr bwMode="auto">
          <a:xfrm>
            <a:off x="3367088" y="93663"/>
            <a:ext cx="2252662" cy="17716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idx="4294967295"/>
          </p:nvPr>
        </p:nvSpPr>
        <p:spPr/>
        <p:txBody>
          <a:bodyPr/>
          <a:lstStyle/>
          <a:p>
            <a:r>
              <a:rPr lang="en-US" smtClean="0"/>
              <a:t>What is tobacco?</a:t>
            </a:r>
          </a:p>
        </p:txBody>
      </p:sp>
      <p:sp>
        <p:nvSpPr>
          <p:cNvPr id="20483" name="Rectangle 3"/>
          <p:cNvSpPr>
            <a:spLocks noGrp="1"/>
          </p:cNvSpPr>
          <p:nvPr>
            <p:ph type="body" idx="4294967295"/>
          </p:nvPr>
        </p:nvSpPr>
        <p:spPr/>
        <p:txBody>
          <a:bodyPr/>
          <a:lstStyle/>
          <a:p>
            <a:pPr>
              <a:buClr>
                <a:srgbClr val="FFFFFF"/>
              </a:buClr>
            </a:pPr>
            <a:r>
              <a:rPr lang="en-US" smtClean="0">
                <a:solidFill>
                  <a:srgbClr val="FFFFFF"/>
                </a:solidFill>
              </a:rPr>
              <a:t>Tobacco is a green, leafy plant that is grown in warm climates.</a:t>
            </a:r>
          </a:p>
          <a:p>
            <a:pPr>
              <a:buClr>
                <a:srgbClr val="FFFFFF"/>
              </a:buClr>
            </a:pPr>
            <a:r>
              <a:rPr lang="en-US" smtClean="0">
                <a:solidFill>
                  <a:srgbClr val="FFFFFF"/>
                </a:solidFill>
              </a:rPr>
              <a:t>It is picked, it is dried, ground up, and used in different ways. </a:t>
            </a:r>
          </a:p>
          <a:p>
            <a:pPr>
              <a:buClr>
                <a:srgbClr val="FFFFFF"/>
              </a:buClr>
            </a:pPr>
            <a:r>
              <a:rPr lang="en-US" smtClean="0">
                <a:solidFill>
                  <a:srgbClr val="FFFFFF"/>
                </a:solidFill>
              </a:rPr>
              <a:t>It can be smoked in a cigarette, pipe, or cigar. It can be chewed (called smokeless tobacco or chewing tobacco) or sniffed through the nose (called snuff).</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idx="4294967295"/>
          </p:nvPr>
        </p:nvSpPr>
        <p:spPr>
          <a:xfrm>
            <a:off x="498475" y="93663"/>
            <a:ext cx="8147050" cy="1938337"/>
          </a:xfrm>
        </p:spPr>
        <p:txBody>
          <a:bodyPr/>
          <a:lstStyle/>
          <a:p>
            <a:r>
              <a:rPr lang="en-US" sz="3200" smtClean="0"/>
              <a:t>While research about hookah smoking is still emerging, evidence shows that it poses many dangers</a:t>
            </a:r>
            <a:r>
              <a:rPr lang="en-US" sz="4600" smtClean="0"/>
              <a:t> </a:t>
            </a:r>
          </a:p>
        </p:txBody>
      </p:sp>
      <p:sp>
        <p:nvSpPr>
          <p:cNvPr id="57347" name="Rectangle 3"/>
          <p:cNvSpPr>
            <a:spLocks noGrp="1"/>
          </p:cNvSpPr>
          <p:nvPr>
            <p:ph type="body" idx="4294967295"/>
          </p:nvPr>
        </p:nvSpPr>
        <p:spPr>
          <a:xfrm>
            <a:off x="498475" y="2032000"/>
            <a:ext cx="8147050" cy="4630738"/>
          </a:xfrm>
        </p:spPr>
        <p:txBody>
          <a:bodyPr/>
          <a:lstStyle/>
          <a:p>
            <a:pPr>
              <a:buClr>
                <a:srgbClr val="FFFFFF"/>
              </a:buClr>
            </a:pPr>
            <a:r>
              <a:rPr lang="en-US" sz="2000" smtClean="0">
                <a:solidFill>
                  <a:srgbClr val="FFFFFF"/>
                </a:solidFill>
              </a:rPr>
              <a:t>Hookah smoke contains high levels of toxic compounds, including tar, carbon monoxide, heavy metals and cancer-causing chemicals (carcinogens). In fact, hookah smokers are exposed to more carbon monoxide and smoke than are cigarette smokers. </a:t>
            </a:r>
          </a:p>
          <a:p>
            <a:pPr>
              <a:buClr>
                <a:srgbClr val="FFFFFF"/>
              </a:buClr>
            </a:pPr>
            <a:r>
              <a:rPr lang="en-US" sz="2000" smtClean="0">
                <a:solidFill>
                  <a:srgbClr val="FFFFFF"/>
                </a:solidFill>
              </a:rPr>
              <a:t>As with cigarette smoking, hookah smoking is linked to lung and oral cancers, heart disease and other serious illnesses. </a:t>
            </a:r>
          </a:p>
          <a:p>
            <a:pPr>
              <a:buClr>
                <a:srgbClr val="FFFFFF"/>
              </a:buClr>
            </a:pPr>
            <a:r>
              <a:rPr lang="en-US" sz="2000" smtClean="0">
                <a:solidFill>
                  <a:srgbClr val="FFFFFF"/>
                </a:solidFill>
              </a:rPr>
              <a:t>Hookah smoking delivers about the same amount of nicotine as cigarette smoking does, possibly leading to tobacco dependence. </a:t>
            </a:r>
          </a:p>
          <a:p>
            <a:pPr>
              <a:buClr>
                <a:srgbClr val="FFFFFF"/>
              </a:buClr>
            </a:pPr>
            <a:r>
              <a:rPr lang="en-US" sz="2000" smtClean="0">
                <a:solidFill>
                  <a:srgbClr val="FFFFFF"/>
                </a:solidFill>
              </a:rPr>
              <a:t>Hookah smoke poses dangers associated with secondhand smoke. </a:t>
            </a:r>
          </a:p>
          <a:p>
            <a:pPr>
              <a:buClr>
                <a:srgbClr val="FFFFFF"/>
              </a:buClr>
            </a:pPr>
            <a:r>
              <a:rPr lang="en-US" sz="2000" smtClean="0">
                <a:solidFill>
                  <a:srgbClr val="FFFFFF"/>
                </a:solidFill>
              </a:rPr>
              <a:t>Hookah pipes used in hookah bars and cafes may not be cleaned properly, risking the spread of infectious diseases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idx="4294967295"/>
          </p:nvPr>
        </p:nvSpPr>
        <p:spPr/>
        <p:txBody>
          <a:bodyPr/>
          <a:lstStyle/>
          <a:p>
            <a:r>
              <a:rPr lang="en-US" sz="4600" smtClean="0"/>
              <a:t>What is one new thing you learned about Hookahs?</a:t>
            </a:r>
          </a:p>
        </p:txBody>
      </p:sp>
      <p:graphicFrame>
        <p:nvGraphicFramePr>
          <p:cNvPr id="61444" name="Object 4"/>
          <p:cNvGraphicFramePr>
            <a:graphicFrameLocks noGrp="1" noChangeAspect="1"/>
          </p:cNvGraphicFramePr>
          <p:nvPr>
            <p:ph idx="4294967295"/>
          </p:nvPr>
        </p:nvGraphicFramePr>
        <p:xfrm>
          <a:off x="2582863" y="1331913"/>
          <a:ext cx="4268787" cy="5526087"/>
        </p:xfrm>
        <a:graphic>
          <a:graphicData uri="http://schemas.openxmlformats.org/presentationml/2006/ole">
            <mc:AlternateContent xmlns:mc="http://schemas.openxmlformats.org/markup-compatibility/2006">
              <mc:Choice xmlns:v="urn:schemas-microsoft-com:vml" Requires="v">
                <p:oleObj spid="_x0000_s61445" name="Acrobat Document" r:id="rId3" imgW="5829300" imgH="7543800" progId="AcroExch.Document.7">
                  <p:embed/>
                </p:oleObj>
              </mc:Choice>
              <mc:Fallback>
                <p:oleObj name="Acrobat Document" r:id="rId3" imgW="5829300" imgH="7543800" progId="AcroExch.Document.7">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2863" y="1331913"/>
                        <a:ext cx="4268787" cy="5526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idx="4294967295"/>
          </p:nvPr>
        </p:nvSpPr>
        <p:spPr/>
        <p:txBody>
          <a:bodyPr/>
          <a:lstStyle/>
          <a:p>
            <a:r>
              <a:rPr lang="en-US" smtClean="0"/>
              <a:t>Electronic Cigarettes</a:t>
            </a:r>
          </a:p>
        </p:txBody>
      </p:sp>
      <p:sp>
        <p:nvSpPr>
          <p:cNvPr id="58371" name="Rectangle 3"/>
          <p:cNvSpPr>
            <a:spLocks noGrp="1"/>
          </p:cNvSpPr>
          <p:nvPr>
            <p:ph type="body" idx="4294967295"/>
          </p:nvPr>
        </p:nvSpPr>
        <p:spPr/>
        <p:txBody>
          <a:bodyPr/>
          <a:lstStyle/>
          <a:p>
            <a:pPr>
              <a:buClr>
                <a:srgbClr val="FFFFFF"/>
              </a:buClr>
            </a:pPr>
            <a:r>
              <a:rPr lang="en-US" smtClean="0">
                <a:solidFill>
                  <a:srgbClr val="FFFFFF"/>
                </a:solidFill>
              </a:rPr>
              <a:t>AKA e-cigarettes</a:t>
            </a:r>
          </a:p>
          <a:p>
            <a:pPr>
              <a:buClr>
                <a:srgbClr val="FFFFFF"/>
              </a:buClr>
            </a:pPr>
            <a:r>
              <a:rPr lang="en-US" smtClean="0">
                <a:solidFill>
                  <a:srgbClr val="FFFFFF"/>
                </a:solidFill>
              </a:rPr>
              <a:t>battery-operated devices designed to look like regular tobacco cigarettes</a:t>
            </a:r>
          </a:p>
          <a:p>
            <a:pPr>
              <a:buClr>
                <a:srgbClr val="FFFFFF"/>
              </a:buClr>
            </a:pPr>
            <a:r>
              <a:rPr lang="en-US" smtClean="0">
                <a:solidFill>
                  <a:srgbClr val="FFFFFF"/>
                </a:solidFill>
              </a:rPr>
              <a:t>They do contain nicotine. </a:t>
            </a:r>
          </a:p>
          <a:p>
            <a:pPr>
              <a:buClr>
                <a:srgbClr val="FFFFFF"/>
              </a:buClr>
            </a:pPr>
            <a:r>
              <a:rPr lang="en-US" smtClean="0">
                <a:solidFill>
                  <a:srgbClr val="FFFFFF"/>
                </a:solidFill>
              </a:rPr>
              <a:t>Here's how they work: When you inhale, an atomizer turns liquid nicotine into a vapor that can be puffed, creating a cloud that resembles cigarette smoke. </a:t>
            </a:r>
          </a:p>
        </p:txBody>
      </p:sp>
      <p:pic>
        <p:nvPicPr>
          <p:cNvPr id="58373" name="Picture 5" descr="ANd9GcSj6np2xSUSJBvZAWj3MwKi6HyPSY3n-7NB6IDKSb_6SYfqZQJv"/>
          <p:cNvPicPr>
            <a:picLocks noChangeAspect="1" noChangeArrowheads="1"/>
          </p:cNvPicPr>
          <p:nvPr/>
        </p:nvPicPr>
        <p:blipFill>
          <a:blip r:embed="rId2"/>
          <a:srcRect/>
          <a:stretch>
            <a:fillRect/>
          </a:stretch>
        </p:blipFill>
        <p:spPr bwMode="auto">
          <a:xfrm>
            <a:off x="2293938" y="4919663"/>
            <a:ext cx="4462462" cy="1906587"/>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title" idx="4294967295"/>
          </p:nvPr>
        </p:nvSpPr>
        <p:spPr/>
        <p:txBody>
          <a:bodyPr/>
          <a:lstStyle/>
          <a:p>
            <a:r>
              <a:rPr lang="en-US" smtClean="0"/>
              <a:t>		Electronic Cig. Cont.</a:t>
            </a:r>
          </a:p>
        </p:txBody>
      </p:sp>
      <p:sp>
        <p:nvSpPr>
          <p:cNvPr id="59395" name="Rectangle 3"/>
          <p:cNvSpPr>
            <a:spLocks noGrp="1"/>
          </p:cNvSpPr>
          <p:nvPr>
            <p:ph type="body" idx="4294967295"/>
          </p:nvPr>
        </p:nvSpPr>
        <p:spPr/>
        <p:txBody>
          <a:bodyPr/>
          <a:lstStyle/>
          <a:p>
            <a:pPr>
              <a:buClr>
                <a:srgbClr val="FFFFFF"/>
              </a:buClr>
            </a:pPr>
            <a:r>
              <a:rPr lang="en-US" smtClean="0">
                <a:solidFill>
                  <a:srgbClr val="FFFFFF"/>
                </a:solidFill>
              </a:rPr>
              <a:t>Manufacturers claim that electronic cigarettes are a safe alternative to conventional cigarettes. However, these products have not been submitted to the Food and Drug Administration (FDA) for evaluation or approval, so the public doesn't know the levels of nicotine or the amounts or types of chemicals they contain </a:t>
            </a:r>
          </a:p>
          <a:p>
            <a:pPr>
              <a:buClr>
                <a:srgbClr val="FFFFFF"/>
              </a:buClr>
            </a:pPr>
            <a:r>
              <a:rPr lang="en-US" smtClean="0">
                <a:solidFill>
                  <a:srgbClr val="FFFFFF"/>
                </a:solidFill>
              </a:rPr>
              <a:t>Furthermore, when the FDA analyzed samples of two popular brands they found traces of toxic chemicals, including known carcinogens. This prompted the FDA to issue a warning about potential health risks associated with electronic cigarettes. </a:t>
            </a:r>
          </a:p>
        </p:txBody>
      </p:sp>
      <p:pic>
        <p:nvPicPr>
          <p:cNvPr id="59397" name="Picture 5" descr="ANd9GcRTywLDi-a-mYgkq22Qbuo1wW9tg81sjOS0490FSyur3V8esSA5"/>
          <p:cNvPicPr>
            <a:picLocks noChangeAspect="1" noChangeArrowheads="1"/>
          </p:cNvPicPr>
          <p:nvPr/>
        </p:nvPicPr>
        <p:blipFill>
          <a:blip r:embed="rId2"/>
          <a:srcRect/>
          <a:stretch>
            <a:fillRect/>
          </a:stretch>
        </p:blipFill>
        <p:spPr bwMode="auto">
          <a:xfrm>
            <a:off x="0" y="93663"/>
            <a:ext cx="2219325" cy="1666875"/>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idx="4294967295"/>
          </p:nvPr>
        </p:nvSpPr>
        <p:spPr/>
        <p:txBody>
          <a:bodyPr/>
          <a:lstStyle/>
          <a:p>
            <a:r>
              <a:rPr lang="en-US" smtClean="0"/>
              <a:t>Electronic Cig. Cont.</a:t>
            </a:r>
          </a:p>
        </p:txBody>
      </p:sp>
      <p:sp>
        <p:nvSpPr>
          <p:cNvPr id="60419" name="Rectangle 3"/>
          <p:cNvSpPr>
            <a:spLocks noGrp="1"/>
          </p:cNvSpPr>
          <p:nvPr>
            <p:ph type="body" idx="4294967295"/>
          </p:nvPr>
        </p:nvSpPr>
        <p:spPr/>
        <p:txBody>
          <a:bodyPr/>
          <a:lstStyle/>
          <a:p>
            <a:pPr>
              <a:buClr>
                <a:srgbClr val="FFFFFF"/>
              </a:buClr>
            </a:pPr>
            <a:r>
              <a:rPr lang="en-US" smtClean="0">
                <a:solidFill>
                  <a:srgbClr val="FFFFFF"/>
                </a:solidFill>
              </a:rPr>
              <a:t>Until more is known more about the potential risks, the safe play is to say no to electronic cigarettes. If you're looking for help to stop smoking, there are many FDA-approved medications that have been shown to be safe and effective for this purpose.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idx="4294967295"/>
          </p:nvPr>
        </p:nvSpPr>
        <p:spPr/>
        <p:txBody>
          <a:bodyPr/>
          <a:lstStyle/>
          <a:p>
            <a:r>
              <a:rPr lang="en-US" smtClean="0"/>
              <a:t>Tobacco in General</a:t>
            </a:r>
          </a:p>
        </p:txBody>
      </p:sp>
      <p:sp>
        <p:nvSpPr>
          <p:cNvPr id="64515" name="Rectangle 3"/>
          <p:cNvSpPr>
            <a:spLocks noGrp="1"/>
          </p:cNvSpPr>
          <p:nvPr>
            <p:ph type="body" idx="4294967295"/>
          </p:nvPr>
        </p:nvSpPr>
        <p:spPr/>
        <p:txBody>
          <a:bodyPr/>
          <a:lstStyle/>
          <a:p>
            <a:pPr>
              <a:buClr>
                <a:srgbClr val="FFFFFF"/>
              </a:buClr>
            </a:pPr>
            <a:r>
              <a:rPr lang="en-US" sz="2000" smtClean="0">
                <a:solidFill>
                  <a:srgbClr val="FFFFFF"/>
                </a:solidFill>
              </a:rPr>
              <a:t>No tobacco product is safe to use.</a:t>
            </a:r>
          </a:p>
          <a:p>
            <a:pPr>
              <a:buClr>
                <a:srgbClr val="FFFFFF"/>
              </a:buClr>
            </a:pPr>
            <a:r>
              <a:rPr lang="en-US" sz="2000" smtClean="0">
                <a:solidFill>
                  <a:srgbClr val="FFFFFF"/>
                </a:solidFill>
              </a:rPr>
              <a:t>Cigars and pipe smokers increase the risk of developing cancers of the lips, mouth, throat, larynx, lungs and esophagus.</a:t>
            </a:r>
          </a:p>
          <a:p>
            <a:pPr>
              <a:buClr>
                <a:srgbClr val="FFFFFF"/>
              </a:buClr>
            </a:pPr>
            <a:endParaRPr lang="en-US" sz="2000" smtClean="0">
              <a:solidFill>
                <a:srgbClr val="FFFFFF"/>
              </a:solidFill>
            </a:endParaRPr>
          </a:p>
          <a:p>
            <a:pPr>
              <a:buClr>
                <a:srgbClr val="FFFFFF"/>
              </a:buClr>
            </a:pPr>
            <a:r>
              <a:rPr lang="en-US" sz="2000" smtClean="0">
                <a:solidFill>
                  <a:srgbClr val="FFFFFF"/>
                </a:solidFill>
              </a:rPr>
              <a:t>The harmful chemicals of smokeless tobacco are absorbed into the body at levels up to 3 times the amount of 1 cigarette.</a:t>
            </a:r>
          </a:p>
          <a:p>
            <a:pPr>
              <a:buClr>
                <a:srgbClr val="FFFFFF"/>
              </a:buClr>
            </a:pPr>
            <a:endParaRPr lang="en-US" sz="2000" smtClean="0">
              <a:solidFill>
                <a:srgbClr val="FFFFFF"/>
              </a:solidFill>
            </a:endParaRPr>
          </a:p>
          <a:p>
            <a:pPr>
              <a:buClr>
                <a:srgbClr val="FFFFFF"/>
              </a:buClr>
            </a:pPr>
            <a:r>
              <a:rPr lang="en-US" sz="2000" smtClean="0">
                <a:solidFill>
                  <a:srgbClr val="FFFFFF"/>
                </a:solidFill>
              </a:rPr>
              <a:t>Smokeless tobacco is as addictive as smoked tobacco.</a:t>
            </a:r>
          </a:p>
          <a:p>
            <a:pPr>
              <a:buClr>
                <a:srgbClr val="FFFFFF"/>
              </a:buClr>
            </a:pPr>
            <a:endParaRPr lang="en-US" sz="2000" smtClean="0">
              <a:solidFill>
                <a:srgbClr val="FFFFFF"/>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idx="4294967295"/>
          </p:nvPr>
        </p:nvSpPr>
        <p:spPr/>
        <p:txBody>
          <a:bodyPr/>
          <a:lstStyle/>
          <a:p>
            <a:r>
              <a:rPr lang="en-US" smtClean="0"/>
              <a:t>Surgeon General</a:t>
            </a:r>
          </a:p>
        </p:txBody>
      </p:sp>
      <p:sp>
        <p:nvSpPr>
          <p:cNvPr id="65539" name="Rectangle 3"/>
          <p:cNvSpPr>
            <a:spLocks noGrp="1"/>
          </p:cNvSpPr>
          <p:nvPr>
            <p:ph type="body" sz="half" idx="4294967295"/>
          </p:nvPr>
        </p:nvSpPr>
        <p:spPr>
          <a:xfrm>
            <a:off x="498475" y="1762125"/>
            <a:ext cx="3997325" cy="4364038"/>
          </a:xfrm>
        </p:spPr>
        <p:txBody>
          <a:bodyPr/>
          <a:lstStyle/>
          <a:p>
            <a:pPr>
              <a:lnSpc>
                <a:spcPct val="80000"/>
              </a:lnSpc>
              <a:buClr>
                <a:srgbClr val="FFFFFF"/>
              </a:buClr>
            </a:pPr>
            <a:r>
              <a:rPr lang="en-US" sz="1800" smtClean="0">
                <a:solidFill>
                  <a:srgbClr val="FFFFFF"/>
                </a:solidFill>
              </a:rPr>
              <a:t>Caution: Cigarette Smoking May be Hazardous to Your Health (1966) </a:t>
            </a:r>
          </a:p>
          <a:p>
            <a:pPr>
              <a:lnSpc>
                <a:spcPct val="80000"/>
              </a:lnSpc>
              <a:buClr>
                <a:srgbClr val="FFFFFF"/>
              </a:buClr>
            </a:pPr>
            <a:r>
              <a:rPr lang="en-US" sz="1800" smtClean="0">
                <a:solidFill>
                  <a:srgbClr val="FFFFFF"/>
                </a:solidFill>
              </a:rPr>
              <a:t>Warning: The </a:t>
            </a:r>
            <a:r>
              <a:rPr lang="en-US" sz="1800" smtClean="0">
                <a:solidFill>
                  <a:srgbClr val="FFFFFF"/>
                </a:solidFill>
                <a:hlinkClick r:id="rId2" tooltip="Surgeon General of the United States"/>
              </a:rPr>
              <a:t>Surgeon General</a:t>
            </a:r>
            <a:r>
              <a:rPr lang="en-US" sz="1800" smtClean="0">
                <a:solidFill>
                  <a:srgbClr val="FFFFFF"/>
                </a:solidFill>
              </a:rPr>
              <a:t> Has Determined that Cigarette Smoking is Dangerous to Your Health (1970) </a:t>
            </a:r>
          </a:p>
          <a:p>
            <a:pPr>
              <a:lnSpc>
                <a:spcPct val="80000"/>
              </a:lnSpc>
              <a:buClr>
                <a:srgbClr val="FFFFFF"/>
              </a:buClr>
            </a:pPr>
            <a:r>
              <a:rPr lang="en-US" sz="1800" smtClean="0">
                <a:solidFill>
                  <a:srgbClr val="FFFFFF"/>
                </a:solidFill>
              </a:rPr>
              <a:t>SURGEON GENERAL'S WARNING: Smoking Causes Lung Cancer, Heart Disease, </a:t>
            </a:r>
            <a:r>
              <a:rPr lang="en-US" sz="1800" smtClean="0">
                <a:solidFill>
                  <a:srgbClr val="FFFFFF"/>
                </a:solidFill>
                <a:hlinkClick r:id="rId3" tooltip="Emphysema"/>
              </a:rPr>
              <a:t>Emphysema</a:t>
            </a:r>
            <a:r>
              <a:rPr lang="en-US" sz="1800" smtClean="0">
                <a:solidFill>
                  <a:srgbClr val="FFFFFF"/>
                </a:solidFill>
              </a:rPr>
              <a:t>, And May Complicate Pregnancy. </a:t>
            </a:r>
          </a:p>
          <a:p>
            <a:pPr>
              <a:lnSpc>
                <a:spcPct val="80000"/>
              </a:lnSpc>
              <a:buClr>
                <a:srgbClr val="FFFFFF"/>
              </a:buClr>
            </a:pPr>
            <a:r>
              <a:rPr lang="en-US" sz="1800" smtClean="0">
                <a:solidFill>
                  <a:srgbClr val="FFFFFF"/>
                </a:solidFill>
              </a:rPr>
              <a:t>SURGEON GENERAL'S WARNING: Quitting Smoking Now Greatly Reduces Serious Risks to Your Health. </a:t>
            </a:r>
          </a:p>
        </p:txBody>
      </p:sp>
      <p:sp>
        <p:nvSpPr>
          <p:cNvPr id="65541" name="Rectangle 5"/>
          <p:cNvSpPr>
            <a:spLocks noGrp="1"/>
          </p:cNvSpPr>
          <p:nvPr>
            <p:ph sz="quarter" idx="4294967295"/>
          </p:nvPr>
        </p:nvSpPr>
        <p:spPr>
          <a:xfrm>
            <a:off x="4648200" y="1762125"/>
            <a:ext cx="3997325" cy="2105025"/>
          </a:xfrm>
        </p:spPr>
        <p:txBody>
          <a:bodyPr/>
          <a:lstStyle/>
          <a:p>
            <a:pPr>
              <a:buClr>
                <a:srgbClr val="FFFFFF"/>
              </a:buClr>
            </a:pPr>
            <a:endParaRPr lang="en-US" sz="1800" smtClean="0">
              <a:solidFill>
                <a:srgbClr val="FFFFFF"/>
              </a:solidFill>
            </a:endParaRPr>
          </a:p>
        </p:txBody>
      </p:sp>
      <p:sp>
        <p:nvSpPr>
          <p:cNvPr id="65542" name="Rectangle 6"/>
          <p:cNvSpPr>
            <a:spLocks noGrp="1"/>
          </p:cNvSpPr>
          <p:nvPr>
            <p:ph sz="quarter" idx="4294967295"/>
          </p:nvPr>
        </p:nvSpPr>
        <p:spPr>
          <a:xfrm>
            <a:off x="4648200" y="4019550"/>
            <a:ext cx="3997325" cy="2106613"/>
          </a:xfrm>
        </p:spPr>
        <p:txBody>
          <a:bodyPr/>
          <a:lstStyle/>
          <a:p>
            <a:pPr>
              <a:buClr>
                <a:srgbClr val="FFFFFF"/>
              </a:buClr>
            </a:pPr>
            <a:endParaRPr lang="en-US" sz="1800" smtClean="0">
              <a:solidFill>
                <a:srgbClr val="FFFFFF"/>
              </a:solidFill>
            </a:endParaRPr>
          </a:p>
        </p:txBody>
      </p:sp>
      <p:sp>
        <p:nvSpPr>
          <p:cNvPr id="65544" name="AutoShape 8" descr="2Q=="/>
          <p:cNvSpPr>
            <a:spLocks noChangeAspect="1" noChangeArrowheads="1"/>
          </p:cNvSpPr>
          <p:nvPr/>
        </p:nvSpPr>
        <p:spPr bwMode="auto">
          <a:xfrm>
            <a:off x="149225" y="46038"/>
            <a:ext cx="1876425" cy="1409700"/>
          </a:xfrm>
          <a:prstGeom prst="rect">
            <a:avLst/>
          </a:prstGeom>
          <a:noFill/>
        </p:spPr>
        <p:txBody>
          <a:bodyPr/>
          <a:lstStyle/>
          <a:p>
            <a:endParaRPr lang="en-US"/>
          </a:p>
        </p:txBody>
      </p:sp>
      <p:sp>
        <p:nvSpPr>
          <p:cNvPr id="65546" name="AutoShape 10" descr="2Q=="/>
          <p:cNvSpPr>
            <a:spLocks noChangeAspect="1" noChangeArrowheads="1"/>
          </p:cNvSpPr>
          <p:nvPr/>
        </p:nvSpPr>
        <p:spPr bwMode="auto">
          <a:xfrm>
            <a:off x="149225" y="46038"/>
            <a:ext cx="1876425" cy="1409700"/>
          </a:xfrm>
          <a:prstGeom prst="rect">
            <a:avLst/>
          </a:prstGeom>
          <a:noFill/>
        </p:spPr>
        <p:txBody>
          <a:bodyPr/>
          <a:lstStyle/>
          <a:p>
            <a:endParaRPr lang="en-US"/>
          </a:p>
        </p:txBody>
      </p:sp>
      <p:pic>
        <p:nvPicPr>
          <p:cNvPr id="65548" name="Picture 12" descr="smoking_warning"/>
          <p:cNvPicPr>
            <a:picLocks noChangeAspect="1" noChangeArrowheads="1"/>
          </p:cNvPicPr>
          <p:nvPr/>
        </p:nvPicPr>
        <p:blipFill>
          <a:blip r:embed="rId4"/>
          <a:srcRect/>
          <a:stretch>
            <a:fillRect/>
          </a:stretch>
        </p:blipFill>
        <p:spPr bwMode="auto">
          <a:xfrm>
            <a:off x="5084763" y="1762125"/>
            <a:ext cx="2984500" cy="2235200"/>
          </a:xfrm>
          <a:prstGeom prst="rect">
            <a:avLst/>
          </a:prstGeom>
          <a:noFill/>
        </p:spPr>
      </p:pic>
      <p:pic>
        <p:nvPicPr>
          <p:cNvPr id="65550" name="Picture 14" descr="ANd9GcQJUuFbwVfOMrpNi9j3Hc0GDLvUbI1ccT8VFISxYejrnc-JtgonyQ"/>
          <p:cNvPicPr>
            <a:picLocks noChangeAspect="1" noChangeArrowheads="1"/>
          </p:cNvPicPr>
          <p:nvPr/>
        </p:nvPicPr>
        <p:blipFill>
          <a:blip r:embed="rId5"/>
          <a:srcRect/>
          <a:stretch>
            <a:fillRect/>
          </a:stretch>
        </p:blipFill>
        <p:spPr bwMode="auto">
          <a:xfrm>
            <a:off x="5084763" y="4019550"/>
            <a:ext cx="3187700" cy="21209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8" name="Rectangle 6"/>
          <p:cNvSpPr>
            <a:spLocks noGrp="1"/>
          </p:cNvSpPr>
          <p:nvPr>
            <p:ph type="title" idx="4294967295"/>
          </p:nvPr>
        </p:nvSpPr>
        <p:spPr/>
        <p:txBody>
          <a:bodyPr/>
          <a:lstStyle/>
          <a:p>
            <a:r>
              <a:rPr lang="en-US" smtClean="0"/>
              <a:t>Surgeon General</a:t>
            </a:r>
          </a:p>
        </p:txBody>
      </p:sp>
      <p:sp>
        <p:nvSpPr>
          <p:cNvPr id="74761" name="Rectangle 9"/>
          <p:cNvSpPr>
            <a:spLocks noGrp="1"/>
          </p:cNvSpPr>
          <p:nvPr>
            <p:ph sz="quarter" idx="4294967295"/>
          </p:nvPr>
        </p:nvSpPr>
        <p:spPr>
          <a:xfrm>
            <a:off x="498475" y="1762125"/>
            <a:ext cx="3997325" cy="2105025"/>
          </a:xfrm>
        </p:spPr>
        <p:txBody>
          <a:bodyPr/>
          <a:lstStyle/>
          <a:p>
            <a:pPr>
              <a:buClr>
                <a:srgbClr val="FFFFFF"/>
              </a:buClr>
            </a:pPr>
            <a:endParaRPr lang="en-US" sz="1800" smtClean="0">
              <a:solidFill>
                <a:srgbClr val="FFFFFF"/>
              </a:solidFill>
            </a:endParaRPr>
          </a:p>
        </p:txBody>
      </p:sp>
      <p:sp>
        <p:nvSpPr>
          <p:cNvPr id="74762" name="Rectangle 10"/>
          <p:cNvSpPr>
            <a:spLocks noGrp="1"/>
          </p:cNvSpPr>
          <p:nvPr>
            <p:ph sz="quarter" idx="4294967295"/>
          </p:nvPr>
        </p:nvSpPr>
        <p:spPr>
          <a:xfrm>
            <a:off x="498475" y="4019550"/>
            <a:ext cx="3997325" cy="2106613"/>
          </a:xfrm>
        </p:spPr>
        <p:txBody>
          <a:bodyPr/>
          <a:lstStyle/>
          <a:p>
            <a:pPr>
              <a:buClr>
                <a:srgbClr val="FFFFFF"/>
              </a:buClr>
            </a:pPr>
            <a:endParaRPr lang="en-US" sz="1800" smtClean="0">
              <a:solidFill>
                <a:srgbClr val="FFFFFF"/>
              </a:solidFill>
            </a:endParaRPr>
          </a:p>
        </p:txBody>
      </p:sp>
      <p:sp>
        <p:nvSpPr>
          <p:cNvPr id="74760" name="Rectangle 8"/>
          <p:cNvSpPr>
            <a:spLocks noGrp="1"/>
          </p:cNvSpPr>
          <p:nvPr>
            <p:ph type="body" sz="half" idx="4294967295"/>
          </p:nvPr>
        </p:nvSpPr>
        <p:spPr>
          <a:xfrm>
            <a:off x="4648200" y="1652588"/>
            <a:ext cx="3997325" cy="4892675"/>
          </a:xfrm>
        </p:spPr>
        <p:txBody>
          <a:bodyPr/>
          <a:lstStyle/>
          <a:p>
            <a:pPr>
              <a:lnSpc>
                <a:spcPct val="80000"/>
              </a:lnSpc>
              <a:buClr>
                <a:srgbClr val="FFFFFF"/>
              </a:buClr>
            </a:pPr>
            <a:r>
              <a:rPr lang="en-US" sz="1600" smtClean="0">
                <a:solidFill>
                  <a:srgbClr val="FFFFFF"/>
                </a:solidFill>
              </a:rPr>
              <a:t>SURGEON GENERAL'S WARNING: Smoking By Pregnant Women May Result in Fetal Injury, Premature Birth, And Low Birth Weight. </a:t>
            </a:r>
          </a:p>
          <a:p>
            <a:pPr>
              <a:lnSpc>
                <a:spcPct val="80000"/>
              </a:lnSpc>
              <a:buClr>
                <a:srgbClr val="FFFFFF"/>
              </a:buClr>
            </a:pPr>
            <a:r>
              <a:rPr lang="en-US" sz="1600" smtClean="0">
                <a:solidFill>
                  <a:srgbClr val="FFFFFF"/>
                </a:solidFill>
              </a:rPr>
              <a:t>SURGEON GENERAL'S WARNING: Cigarette Smoke Contains </a:t>
            </a:r>
            <a:r>
              <a:rPr lang="en-US" sz="1600" smtClean="0">
                <a:solidFill>
                  <a:srgbClr val="FFFFFF"/>
                </a:solidFill>
                <a:hlinkClick r:id="rId2" tooltip="Carbon Monoxide"/>
              </a:rPr>
              <a:t>Carbon Monoxide</a:t>
            </a:r>
            <a:r>
              <a:rPr lang="en-US" sz="1600" smtClean="0">
                <a:solidFill>
                  <a:srgbClr val="FFFFFF"/>
                </a:solidFill>
              </a:rPr>
              <a:t>. </a:t>
            </a:r>
          </a:p>
          <a:p>
            <a:pPr>
              <a:lnSpc>
                <a:spcPct val="80000"/>
              </a:lnSpc>
              <a:buClr>
                <a:srgbClr val="FFFFFF"/>
              </a:buClr>
            </a:pPr>
            <a:r>
              <a:rPr lang="en-US" sz="1600" smtClean="0">
                <a:solidFill>
                  <a:srgbClr val="FFFFFF"/>
                </a:solidFill>
              </a:rPr>
              <a:t>Though America started the trend of labeling cigarette packages with health warnings, today the country has one of the smallest, least prominent warnings placed on their packages.  Warnings are usually in small typeface placed along one of the sides of the cigarette packs with colors and fonts that closely resemble the rest of the package, so the warnings essentially are integrated and don't stand out with the rest of the cigarette package.</a:t>
            </a:r>
          </a:p>
          <a:p>
            <a:pPr>
              <a:lnSpc>
                <a:spcPct val="80000"/>
              </a:lnSpc>
              <a:buClr>
                <a:srgbClr val="FFFFFF"/>
              </a:buClr>
            </a:pPr>
            <a:endParaRPr lang="en-US" sz="1400" smtClean="0">
              <a:solidFill>
                <a:srgbClr val="FFFFFF"/>
              </a:solidFill>
            </a:endParaRPr>
          </a:p>
          <a:p>
            <a:pPr>
              <a:lnSpc>
                <a:spcPct val="80000"/>
              </a:lnSpc>
              <a:buClr>
                <a:srgbClr val="FFFFFF"/>
              </a:buClr>
            </a:pPr>
            <a:endParaRPr lang="en-US" sz="1400" smtClean="0">
              <a:solidFill>
                <a:srgbClr val="FFFFFF"/>
              </a:solidFill>
            </a:endParaRPr>
          </a:p>
        </p:txBody>
      </p:sp>
      <p:pic>
        <p:nvPicPr>
          <p:cNvPr id="74757" name="Picture 5" descr="ANd9GcTVbgIhmum2CPZAeXN54VJvec6tQzvWiEjsi4TIsHNYi38O1gYD"/>
          <p:cNvPicPr>
            <a:picLocks noChangeAspect="1" noChangeArrowheads="1"/>
          </p:cNvPicPr>
          <p:nvPr/>
        </p:nvPicPr>
        <p:blipFill>
          <a:blip r:embed="rId3"/>
          <a:srcRect/>
          <a:stretch>
            <a:fillRect/>
          </a:stretch>
        </p:blipFill>
        <p:spPr bwMode="auto">
          <a:xfrm>
            <a:off x="1225550" y="1652588"/>
            <a:ext cx="2955925" cy="2214562"/>
          </a:xfrm>
          <a:prstGeom prst="rect">
            <a:avLst/>
          </a:prstGeom>
          <a:noFill/>
        </p:spPr>
      </p:pic>
      <p:pic>
        <p:nvPicPr>
          <p:cNvPr id="74764" name="Picture 12" descr="ANd9GcQlU356EhxW3pQGOQEA6vCER4NfBbBU5MQvzJwjBhGNSyP_A2XF"/>
          <p:cNvPicPr>
            <a:picLocks noChangeAspect="1" noChangeArrowheads="1"/>
          </p:cNvPicPr>
          <p:nvPr/>
        </p:nvPicPr>
        <p:blipFill>
          <a:blip r:embed="rId4"/>
          <a:srcRect/>
          <a:stretch>
            <a:fillRect/>
          </a:stretch>
        </p:blipFill>
        <p:spPr bwMode="auto">
          <a:xfrm>
            <a:off x="498475" y="4284663"/>
            <a:ext cx="3997325" cy="1624012"/>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5" name="Picture 5" descr="smoking2"/>
          <p:cNvPicPr>
            <a:picLocks noGrp="1" noChangeAspect="1" noChangeArrowheads="1"/>
          </p:cNvPicPr>
          <p:nvPr>
            <p:ph idx="4294967295"/>
          </p:nvPr>
        </p:nvPicPr>
        <p:blipFill>
          <a:blip r:embed="rId2"/>
          <a:srcRect/>
          <a:stretch>
            <a:fillRect/>
          </a:stretch>
        </p:blipFill>
        <p:spPr>
          <a:xfrm>
            <a:off x="2235200" y="0"/>
            <a:ext cx="4403725" cy="6626225"/>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p:cNvSpPr>
          <p:nvPr>
            <p:ph type="title" idx="4294967295"/>
          </p:nvPr>
        </p:nvSpPr>
        <p:spPr/>
        <p:txBody>
          <a:bodyPr/>
          <a:lstStyle/>
          <a:p>
            <a:r>
              <a:rPr lang="en-US" smtClean="0"/>
              <a:t>Some Effects of Smoking</a:t>
            </a:r>
          </a:p>
        </p:txBody>
      </p:sp>
      <p:sp>
        <p:nvSpPr>
          <p:cNvPr id="67587" name="Rectangle 3"/>
          <p:cNvSpPr>
            <a:spLocks noGrp="1"/>
          </p:cNvSpPr>
          <p:nvPr>
            <p:ph type="body" sz="half" idx="4294967295"/>
          </p:nvPr>
        </p:nvSpPr>
        <p:spPr>
          <a:xfrm>
            <a:off x="498475" y="1762125"/>
            <a:ext cx="3997325" cy="4364038"/>
          </a:xfrm>
        </p:spPr>
        <p:txBody>
          <a:bodyPr/>
          <a:lstStyle/>
          <a:p>
            <a:pPr>
              <a:lnSpc>
                <a:spcPct val="90000"/>
              </a:lnSpc>
              <a:buClr>
                <a:srgbClr val="FFFFFF"/>
              </a:buClr>
            </a:pPr>
            <a:r>
              <a:rPr lang="en-US" sz="1800" smtClean="0">
                <a:solidFill>
                  <a:srgbClr val="FFFFFF"/>
                </a:solidFill>
              </a:rPr>
              <a:t>Brain chemistry changes.  (Withdrawal symptoms may include headache or nervousness.)</a:t>
            </a:r>
          </a:p>
          <a:p>
            <a:pPr>
              <a:lnSpc>
                <a:spcPct val="90000"/>
              </a:lnSpc>
              <a:buClr>
                <a:srgbClr val="FFFFFF"/>
              </a:buClr>
            </a:pPr>
            <a:r>
              <a:rPr lang="en-US" sz="1800" smtClean="0">
                <a:solidFill>
                  <a:srgbClr val="FFFFFF"/>
                </a:solidFill>
              </a:rPr>
              <a:t>Respiration and heart rate increase and enlarged heart.</a:t>
            </a:r>
          </a:p>
          <a:p>
            <a:pPr>
              <a:lnSpc>
                <a:spcPct val="90000"/>
              </a:lnSpc>
              <a:buClr>
                <a:srgbClr val="FFFFFF"/>
              </a:buClr>
            </a:pPr>
            <a:r>
              <a:rPr lang="en-US" sz="1800" smtClean="0">
                <a:solidFill>
                  <a:srgbClr val="FFFFFF"/>
                </a:solidFill>
              </a:rPr>
              <a:t>Taste buds are dulled and appetite is reduced.</a:t>
            </a:r>
          </a:p>
          <a:p>
            <a:pPr>
              <a:lnSpc>
                <a:spcPct val="90000"/>
              </a:lnSpc>
              <a:buClr>
                <a:srgbClr val="FFFFFF"/>
              </a:buClr>
            </a:pPr>
            <a:r>
              <a:rPr lang="en-US" sz="1800" smtClean="0">
                <a:solidFill>
                  <a:srgbClr val="FFFFFF"/>
                </a:solidFill>
              </a:rPr>
              <a:t>Users have bad breath, yellowed teeth and smelly hair, skin and clothes. Nicotine addiction</a:t>
            </a:r>
          </a:p>
          <a:p>
            <a:pPr>
              <a:lnSpc>
                <a:spcPct val="90000"/>
              </a:lnSpc>
              <a:buClr>
                <a:srgbClr val="FFFFFF"/>
              </a:buClr>
            </a:pPr>
            <a:r>
              <a:rPr lang="en-US" sz="1800" smtClean="0">
                <a:solidFill>
                  <a:srgbClr val="FFFFFF"/>
                </a:solidFill>
              </a:rPr>
              <a:t>Respiratory problems</a:t>
            </a:r>
          </a:p>
          <a:p>
            <a:pPr>
              <a:lnSpc>
                <a:spcPct val="90000"/>
              </a:lnSpc>
              <a:buClr>
                <a:srgbClr val="FFFFFF"/>
              </a:buClr>
            </a:pPr>
            <a:endParaRPr lang="en-US" sz="1800" smtClean="0">
              <a:solidFill>
                <a:srgbClr val="FFFFFF"/>
              </a:solidFill>
            </a:endParaRPr>
          </a:p>
        </p:txBody>
      </p:sp>
      <p:sp>
        <p:nvSpPr>
          <p:cNvPr id="67588" name="Rectangle 4"/>
          <p:cNvSpPr>
            <a:spLocks noGrp="1"/>
          </p:cNvSpPr>
          <p:nvPr>
            <p:ph type="body" sz="half" idx="4294967295"/>
          </p:nvPr>
        </p:nvSpPr>
        <p:spPr>
          <a:xfrm>
            <a:off x="4648200" y="1762125"/>
            <a:ext cx="3997325" cy="4364038"/>
          </a:xfrm>
        </p:spPr>
        <p:txBody>
          <a:bodyPr/>
          <a:lstStyle/>
          <a:p>
            <a:pPr>
              <a:lnSpc>
                <a:spcPct val="90000"/>
              </a:lnSpc>
              <a:buClr>
                <a:srgbClr val="FFFFFF"/>
              </a:buClr>
            </a:pPr>
            <a:r>
              <a:rPr lang="en-US" sz="1800" smtClean="0">
                <a:solidFill>
                  <a:srgbClr val="FFFFFF"/>
                </a:solidFill>
              </a:rPr>
              <a:t>Coronary artery disease</a:t>
            </a:r>
          </a:p>
          <a:p>
            <a:pPr>
              <a:lnSpc>
                <a:spcPct val="90000"/>
              </a:lnSpc>
              <a:buClr>
                <a:srgbClr val="FFFFFF"/>
              </a:buClr>
            </a:pPr>
            <a:r>
              <a:rPr lang="en-US" sz="1800" smtClean="0">
                <a:solidFill>
                  <a:srgbClr val="FFFFFF"/>
                </a:solidFill>
              </a:rPr>
              <a:t>Dental problems</a:t>
            </a:r>
          </a:p>
          <a:p>
            <a:pPr>
              <a:lnSpc>
                <a:spcPct val="90000"/>
              </a:lnSpc>
              <a:buClr>
                <a:srgbClr val="FFFFFF"/>
              </a:buClr>
            </a:pPr>
            <a:r>
              <a:rPr lang="en-US" sz="1800" smtClean="0">
                <a:solidFill>
                  <a:srgbClr val="FFFFFF"/>
                </a:solidFill>
              </a:rPr>
              <a:t>Nervousness</a:t>
            </a:r>
          </a:p>
          <a:p>
            <a:pPr>
              <a:lnSpc>
                <a:spcPct val="90000"/>
              </a:lnSpc>
              <a:buClr>
                <a:srgbClr val="FFFFFF"/>
              </a:buClr>
            </a:pPr>
            <a:r>
              <a:rPr lang="en-US" sz="1800" smtClean="0">
                <a:solidFill>
                  <a:srgbClr val="FFFFFF"/>
                </a:solidFill>
              </a:rPr>
              <a:t>Depression </a:t>
            </a:r>
          </a:p>
          <a:p>
            <a:pPr>
              <a:lnSpc>
                <a:spcPct val="90000"/>
              </a:lnSpc>
              <a:buClr>
                <a:srgbClr val="FFFFFF"/>
              </a:buClr>
            </a:pPr>
            <a:r>
              <a:rPr lang="en-US" sz="1800" smtClean="0">
                <a:solidFill>
                  <a:srgbClr val="FFFFFF"/>
                </a:solidFill>
              </a:rPr>
              <a:t>Tendency toward health-damaging behaviors.</a:t>
            </a:r>
          </a:p>
          <a:p>
            <a:pPr>
              <a:lnSpc>
                <a:spcPct val="90000"/>
              </a:lnSpc>
              <a:buClr>
                <a:srgbClr val="FFFFFF"/>
              </a:buClr>
            </a:pPr>
            <a:r>
              <a:rPr lang="en-US" sz="1800" smtClean="0">
                <a:solidFill>
                  <a:srgbClr val="FFFFFF"/>
                </a:solidFill>
              </a:rPr>
              <a:t>Wrinkled skin </a:t>
            </a:r>
          </a:p>
          <a:p>
            <a:pPr>
              <a:lnSpc>
                <a:spcPct val="90000"/>
              </a:lnSpc>
              <a:buClr>
                <a:srgbClr val="FFFFFF"/>
              </a:buClr>
            </a:pPr>
            <a:r>
              <a:rPr lang="en-US" sz="1800" smtClean="0">
                <a:solidFill>
                  <a:srgbClr val="FFFFFF"/>
                </a:solidFill>
              </a:rPr>
              <a:t>Stained fingernails</a:t>
            </a:r>
          </a:p>
          <a:p>
            <a:pPr>
              <a:lnSpc>
                <a:spcPct val="90000"/>
              </a:lnSpc>
              <a:buClr>
                <a:srgbClr val="FFFFFF"/>
              </a:buClr>
            </a:pPr>
            <a:r>
              <a:rPr lang="en-US" sz="1800" smtClean="0">
                <a:solidFill>
                  <a:srgbClr val="FFFFFF"/>
                </a:solidFill>
              </a:rPr>
              <a:t>Cancer</a:t>
            </a:r>
          </a:p>
          <a:p>
            <a:pPr>
              <a:lnSpc>
                <a:spcPct val="90000"/>
              </a:lnSpc>
              <a:buClr>
                <a:srgbClr val="FFFFFF"/>
              </a:buClr>
            </a:pPr>
            <a:endParaRPr lang="en-US" sz="1800" smtClean="0">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idx="4294967295"/>
          </p:nvPr>
        </p:nvSpPr>
        <p:spPr/>
        <p:txBody>
          <a:bodyPr/>
          <a:lstStyle/>
          <a:p>
            <a:endParaRPr lang="en-US" smtClean="0"/>
          </a:p>
        </p:txBody>
      </p:sp>
      <p:pic>
        <p:nvPicPr>
          <p:cNvPr id="21508" name="Picture 4" descr="ANd9GcTifhcLLSmCiPoBGhd97MXgxLXJAAm4R0u3-li6Va76CM1__mUEXDBdG2MbEQ"/>
          <p:cNvPicPr>
            <a:picLocks noGrp="1" noChangeAspect="1" noChangeArrowheads="1"/>
          </p:cNvPicPr>
          <p:nvPr>
            <p:ph type="body" idx="4294967295"/>
          </p:nvPr>
        </p:nvPicPr>
        <p:blipFill>
          <a:blip r:embed="rId2"/>
          <a:srcRect/>
          <a:stretch>
            <a:fillRect/>
          </a:stretch>
        </p:blipFill>
        <p:spPr>
          <a:xfrm>
            <a:off x="947738" y="831850"/>
            <a:ext cx="3268662" cy="2447925"/>
          </a:xfrm>
        </p:spPr>
      </p:pic>
      <p:pic>
        <p:nvPicPr>
          <p:cNvPr id="21509" name="Picture 5" descr="ANd9GcQN0XJmyiL-qB-F80evz3BGtR8cX7h3ZUcoKm6XkRAA2yVpqz_ouw"/>
          <p:cNvPicPr>
            <a:picLocks noChangeAspect="1" noChangeArrowheads="1"/>
          </p:cNvPicPr>
          <p:nvPr/>
        </p:nvPicPr>
        <p:blipFill>
          <a:blip r:embed="rId3"/>
          <a:srcRect/>
          <a:stretch>
            <a:fillRect/>
          </a:stretch>
        </p:blipFill>
        <p:spPr bwMode="auto">
          <a:xfrm>
            <a:off x="5249863" y="879475"/>
            <a:ext cx="2994025" cy="2620963"/>
          </a:xfrm>
          <a:prstGeom prst="rect">
            <a:avLst/>
          </a:prstGeom>
          <a:noFill/>
        </p:spPr>
      </p:pic>
      <p:pic>
        <p:nvPicPr>
          <p:cNvPr id="21510" name="Picture 6" descr="ANd9GcTwsf_ErCG2ZopxAhtUCeLfR5uxap3D0uzEcmt5xVS76M74LI_hag"/>
          <p:cNvPicPr>
            <a:picLocks noChangeAspect="1" noChangeArrowheads="1"/>
          </p:cNvPicPr>
          <p:nvPr/>
        </p:nvPicPr>
        <p:blipFill>
          <a:blip r:embed="rId4"/>
          <a:srcRect/>
          <a:stretch>
            <a:fillRect/>
          </a:stretch>
        </p:blipFill>
        <p:spPr bwMode="auto">
          <a:xfrm>
            <a:off x="560388" y="3700463"/>
            <a:ext cx="3403600" cy="2549525"/>
          </a:xfrm>
          <a:prstGeom prst="rect">
            <a:avLst/>
          </a:prstGeom>
          <a:noFill/>
        </p:spPr>
      </p:pic>
      <p:pic>
        <p:nvPicPr>
          <p:cNvPr id="21511" name="Picture 7" descr="ANd9GcTr6F5FQcIFi9ObhOCSGlNDii8ZMo11oAswZCuT13JSZmCUu73V"/>
          <p:cNvPicPr>
            <a:picLocks noChangeAspect="1" noChangeArrowheads="1"/>
          </p:cNvPicPr>
          <p:nvPr/>
        </p:nvPicPr>
        <p:blipFill>
          <a:blip r:embed="rId5"/>
          <a:srcRect/>
          <a:stretch>
            <a:fillRect/>
          </a:stretch>
        </p:blipFill>
        <p:spPr bwMode="auto">
          <a:xfrm>
            <a:off x="5249863" y="3817938"/>
            <a:ext cx="2994025" cy="2243137"/>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p:cNvSpPr>
          <p:nvPr>
            <p:ph type="title" idx="4294967295"/>
          </p:nvPr>
        </p:nvSpPr>
        <p:spPr/>
        <p:txBody>
          <a:bodyPr/>
          <a:lstStyle/>
          <a:p>
            <a:endParaRPr lang="en-US" smtClean="0"/>
          </a:p>
        </p:txBody>
      </p:sp>
      <p:pic>
        <p:nvPicPr>
          <p:cNvPr id="71684" name="Picture 4" descr="smokers%20lung"/>
          <p:cNvPicPr>
            <a:picLocks noGrp="1" noChangeAspect="1" noChangeArrowheads="1"/>
          </p:cNvPicPr>
          <p:nvPr>
            <p:ph type="body" idx="4294967295"/>
          </p:nvPr>
        </p:nvPicPr>
        <p:blipFill>
          <a:blip r:embed="rId2"/>
          <a:srcRect/>
          <a:stretch>
            <a:fillRect/>
          </a:stretch>
        </p:blipFill>
        <p:spPr>
          <a:xfrm>
            <a:off x="5943600" y="93663"/>
            <a:ext cx="3200400" cy="3200400"/>
          </a:xfrm>
        </p:spPr>
      </p:pic>
      <p:pic>
        <p:nvPicPr>
          <p:cNvPr id="71688" name="Picture 8" descr="11257767"/>
          <p:cNvPicPr>
            <a:picLocks noChangeAspect="1" noChangeArrowheads="1"/>
          </p:cNvPicPr>
          <p:nvPr/>
        </p:nvPicPr>
        <p:blipFill>
          <a:blip r:embed="rId3"/>
          <a:srcRect/>
          <a:stretch>
            <a:fillRect/>
          </a:stretch>
        </p:blipFill>
        <p:spPr bwMode="auto">
          <a:xfrm>
            <a:off x="196850" y="3294063"/>
            <a:ext cx="6400800" cy="3057525"/>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p:cNvSpPr>
          <p:nvPr>
            <p:ph type="title" idx="4294967295"/>
          </p:nvPr>
        </p:nvSpPr>
        <p:spPr/>
        <p:txBody>
          <a:bodyPr/>
          <a:lstStyle/>
          <a:p>
            <a:r>
              <a:rPr lang="en-US" smtClean="0"/>
              <a:t>Lung Cancer</a:t>
            </a:r>
          </a:p>
        </p:txBody>
      </p:sp>
      <p:sp>
        <p:nvSpPr>
          <p:cNvPr id="66563" name="Rectangle 3"/>
          <p:cNvSpPr>
            <a:spLocks noGrp="1"/>
          </p:cNvSpPr>
          <p:nvPr>
            <p:ph type="body" idx="4294967295"/>
          </p:nvPr>
        </p:nvSpPr>
        <p:spPr/>
        <p:txBody>
          <a:bodyPr/>
          <a:lstStyle/>
          <a:p>
            <a:pPr>
              <a:buClr>
                <a:srgbClr val="FFFFFF"/>
              </a:buClr>
            </a:pPr>
            <a:r>
              <a:rPr lang="en-US" smtClean="0">
                <a:solidFill>
                  <a:srgbClr val="FFFFFF"/>
                </a:solidFill>
              </a:rPr>
              <a:t>#1 cause</a:t>
            </a:r>
          </a:p>
          <a:p>
            <a:pPr>
              <a:buClr>
                <a:srgbClr val="FFFFFF"/>
              </a:buClr>
            </a:pPr>
            <a:r>
              <a:rPr lang="en-US" smtClean="0">
                <a:solidFill>
                  <a:srgbClr val="FFFFFF"/>
                </a:solidFill>
              </a:rPr>
              <a:t>Lung cancer is the uncontrolled growth of abnormal cells in one or both of the lungs. While normal lung tissue cells reproduce and develop into healthy lung tissue, these abnormal cells reproduce rapidly and never grow into normal lung tissue. Lumps of cancer cells (tumors) then form and disrupt the lung, making it difficult to function properly.</a:t>
            </a:r>
          </a:p>
          <a:p>
            <a:pPr>
              <a:buClr>
                <a:srgbClr val="FFFFFF"/>
              </a:buClr>
            </a:pPr>
            <a:endParaRPr lang="en-US" smtClean="0">
              <a:solidFill>
                <a:srgbClr val="FFFFFF"/>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p:cNvSpPr>
          <p:nvPr>
            <p:ph type="title" idx="4294967295"/>
          </p:nvPr>
        </p:nvSpPr>
        <p:spPr/>
        <p:txBody>
          <a:bodyPr/>
          <a:lstStyle/>
          <a:p>
            <a:endParaRPr lang="en-US" smtClean="0"/>
          </a:p>
        </p:txBody>
      </p:sp>
      <p:sp>
        <p:nvSpPr>
          <p:cNvPr id="68611" name="Rectangle 3"/>
          <p:cNvSpPr>
            <a:spLocks noGrp="1"/>
          </p:cNvSpPr>
          <p:nvPr>
            <p:ph type="body" idx="4294967295"/>
          </p:nvPr>
        </p:nvSpPr>
        <p:spPr/>
        <p:txBody>
          <a:bodyPr/>
          <a:lstStyle/>
          <a:p>
            <a:pPr>
              <a:buClr>
                <a:srgbClr val="FFFFFF"/>
              </a:buClr>
            </a:pPr>
            <a:r>
              <a:rPr lang="en-US" smtClean="0">
                <a:solidFill>
                  <a:srgbClr val="FFFFFF"/>
                </a:solidFill>
              </a:rPr>
              <a:t>More than 87% of lung cancers are smoking related. However, not all smokers develop lung cancer. Quitting smoking reduces an individual's risk significantly, although former smokers remain at greater risk for lung cancer than people who never smoked. Exposure to other carcinogens such as asbestos and radon gas also increases an individual's risk, especially when combined with cigarette or cigar smoking.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title" idx="4294967295"/>
          </p:nvPr>
        </p:nvSpPr>
        <p:spPr/>
        <p:txBody>
          <a:bodyPr/>
          <a:lstStyle/>
          <a:p>
            <a:endParaRPr lang="en-US" smtClean="0"/>
          </a:p>
        </p:txBody>
      </p:sp>
      <p:sp>
        <p:nvSpPr>
          <p:cNvPr id="69635" name="Rectangle 3"/>
          <p:cNvSpPr>
            <a:spLocks noGrp="1"/>
          </p:cNvSpPr>
          <p:nvPr>
            <p:ph type="body" idx="4294967295"/>
          </p:nvPr>
        </p:nvSpPr>
        <p:spPr>
          <a:xfrm>
            <a:off x="498475" y="93663"/>
            <a:ext cx="8147050" cy="6764337"/>
          </a:xfrm>
        </p:spPr>
        <p:txBody>
          <a:bodyPr/>
          <a:lstStyle/>
          <a:p>
            <a:pPr>
              <a:lnSpc>
                <a:spcPct val="90000"/>
              </a:lnSpc>
              <a:buClr>
                <a:srgbClr val="FFFFFF"/>
              </a:buClr>
              <a:buFontTx/>
              <a:buAutoNum type="arabicPeriod"/>
            </a:pPr>
            <a:r>
              <a:rPr lang="en-US" sz="2000" smtClean="0">
                <a:solidFill>
                  <a:srgbClr val="FFFFFF"/>
                </a:solidFill>
              </a:rPr>
              <a:t>More Americans die each year from lung cancer than from breast, prostate, and colorectal cancers combined.</a:t>
            </a:r>
            <a:br>
              <a:rPr lang="en-US" sz="2000" smtClean="0">
                <a:solidFill>
                  <a:srgbClr val="FFFFFF"/>
                </a:solidFill>
              </a:rPr>
            </a:br>
            <a:endParaRPr lang="en-US" sz="2000" smtClean="0">
              <a:solidFill>
                <a:srgbClr val="FFFFFF"/>
              </a:solidFill>
            </a:endParaRPr>
          </a:p>
          <a:p>
            <a:pPr>
              <a:lnSpc>
                <a:spcPct val="90000"/>
              </a:lnSpc>
              <a:buClr>
                <a:srgbClr val="FFFFFF"/>
              </a:buClr>
              <a:buFontTx/>
              <a:buAutoNum type="arabicPeriod"/>
            </a:pPr>
            <a:r>
              <a:rPr lang="en-US" sz="2000" smtClean="0">
                <a:solidFill>
                  <a:srgbClr val="FFFFFF"/>
                </a:solidFill>
              </a:rPr>
              <a:t>  Approximately 172,570 new cases of lung cancer will be diagnosed in 2005, accounting for 13% of all new cancer cases.</a:t>
            </a:r>
            <a:br>
              <a:rPr lang="en-US" sz="2000" smtClean="0">
                <a:solidFill>
                  <a:srgbClr val="FFFFFF"/>
                </a:solidFill>
              </a:rPr>
            </a:br>
            <a:endParaRPr lang="en-US" sz="2000" smtClean="0">
              <a:solidFill>
                <a:srgbClr val="FFFFFF"/>
              </a:solidFill>
            </a:endParaRPr>
          </a:p>
          <a:p>
            <a:pPr>
              <a:lnSpc>
                <a:spcPct val="90000"/>
              </a:lnSpc>
              <a:buClr>
                <a:srgbClr val="FFFFFF"/>
              </a:buClr>
              <a:buFontTx/>
              <a:buNone/>
            </a:pPr>
            <a:r>
              <a:rPr lang="en-US" sz="2000" smtClean="0">
                <a:solidFill>
                  <a:srgbClr val="FFFFFF"/>
                </a:solidFill>
              </a:rPr>
              <a:t>3.   An estimated 163,510 Americans will die in 2005 from lung cancer, accounting for 28% of all cancer deaths.</a:t>
            </a:r>
            <a:br>
              <a:rPr lang="en-US" sz="2000" smtClean="0">
                <a:solidFill>
                  <a:srgbClr val="FFFFFF"/>
                </a:solidFill>
              </a:rPr>
            </a:br>
            <a:endParaRPr lang="en-US" sz="2000" smtClean="0">
              <a:solidFill>
                <a:srgbClr val="FFFFFF"/>
              </a:solidFill>
            </a:endParaRPr>
          </a:p>
          <a:p>
            <a:pPr>
              <a:lnSpc>
                <a:spcPct val="90000"/>
              </a:lnSpc>
              <a:buClr>
                <a:srgbClr val="FFFFFF"/>
              </a:buClr>
              <a:buFontTx/>
              <a:buAutoNum type="arabicPeriod" startAt="4"/>
            </a:pPr>
            <a:r>
              <a:rPr lang="en-US" sz="2000" smtClean="0">
                <a:solidFill>
                  <a:srgbClr val="FFFFFF"/>
                </a:solidFill>
              </a:rPr>
              <a:t>Annually, lung cancer kills more men than prostate cancer and more women than breast cancer.</a:t>
            </a:r>
            <a:br>
              <a:rPr lang="en-US" sz="2000" smtClean="0">
                <a:solidFill>
                  <a:srgbClr val="FFFFFF"/>
                </a:solidFill>
              </a:rPr>
            </a:br>
            <a:endParaRPr lang="en-US" sz="2000" smtClean="0">
              <a:solidFill>
                <a:srgbClr val="FFFFFF"/>
              </a:solidFill>
            </a:endParaRPr>
          </a:p>
          <a:p>
            <a:pPr>
              <a:lnSpc>
                <a:spcPct val="90000"/>
              </a:lnSpc>
              <a:buClr>
                <a:srgbClr val="FFFFFF"/>
              </a:buClr>
              <a:buFontTx/>
              <a:buAutoNum type="arabicPeriod" startAt="4"/>
            </a:pPr>
            <a:r>
              <a:rPr lang="en-US" sz="2000" smtClean="0">
                <a:solidFill>
                  <a:srgbClr val="FFFFFF"/>
                </a:solidFill>
              </a:rPr>
              <a:t> While overall cancer incidence rates are declining, lung cancer incidence rates among women continue to rise.</a:t>
            </a:r>
            <a:br>
              <a:rPr lang="en-US" sz="2000" smtClean="0">
                <a:solidFill>
                  <a:srgbClr val="FFFFFF"/>
                </a:solidFill>
              </a:rPr>
            </a:br>
            <a:endParaRPr lang="en-US" sz="2000" smtClean="0">
              <a:solidFill>
                <a:srgbClr val="FFFFFF"/>
              </a:solidFill>
            </a:endParaRPr>
          </a:p>
          <a:p>
            <a:pPr>
              <a:lnSpc>
                <a:spcPct val="90000"/>
              </a:lnSpc>
              <a:buClr>
                <a:srgbClr val="FFFFFF"/>
              </a:buClr>
              <a:buFontTx/>
              <a:buAutoNum type="arabicPeriod" startAt="4"/>
            </a:pPr>
            <a:r>
              <a:rPr lang="en-US" sz="2000" smtClean="0">
                <a:solidFill>
                  <a:srgbClr val="FFFFFF"/>
                </a:solidFill>
              </a:rPr>
              <a:t> Between 1960 and 1990, deaths from lung cancer among women increased by more than 400%.</a:t>
            </a:r>
            <a:br>
              <a:rPr lang="en-US" sz="2000" smtClean="0">
                <a:solidFill>
                  <a:srgbClr val="FFFFFF"/>
                </a:solidFill>
              </a:rPr>
            </a:br>
            <a:endParaRPr lang="en-US" sz="2000" smtClean="0">
              <a:solidFill>
                <a:srgbClr val="FFFFFF"/>
              </a:solidFill>
            </a:endParaRPr>
          </a:p>
          <a:p>
            <a:pPr>
              <a:lnSpc>
                <a:spcPct val="90000"/>
              </a:lnSpc>
              <a:buClr>
                <a:srgbClr val="FFFFFF"/>
              </a:buClr>
            </a:pPr>
            <a:endParaRPr lang="en-US" sz="2000" smtClean="0">
              <a:solidFill>
                <a:srgbClr val="FFFFFF"/>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p:cNvSpPr>
          <p:nvPr>
            <p:ph type="title" idx="4294967295"/>
          </p:nvPr>
        </p:nvSpPr>
        <p:spPr/>
        <p:txBody>
          <a:bodyPr/>
          <a:lstStyle/>
          <a:p>
            <a:r>
              <a:rPr lang="en-US" sz="4600" smtClean="0"/>
              <a:t>Why Doesn’t the Gov. Do More?</a:t>
            </a:r>
          </a:p>
        </p:txBody>
      </p:sp>
      <p:sp>
        <p:nvSpPr>
          <p:cNvPr id="79875" name="Rectangle 3"/>
          <p:cNvSpPr>
            <a:spLocks noGrp="1"/>
          </p:cNvSpPr>
          <p:nvPr>
            <p:ph type="body" idx="4294967295"/>
          </p:nvPr>
        </p:nvSpPr>
        <p:spPr/>
        <p:txBody>
          <a:bodyPr/>
          <a:lstStyle/>
          <a:p>
            <a:pPr>
              <a:buClr>
                <a:srgbClr val="FFFFFF"/>
              </a:buClr>
            </a:pPr>
            <a:r>
              <a:rPr lang="en-US" smtClean="0">
                <a:solidFill>
                  <a:srgbClr val="FFFFFF"/>
                </a:solidFill>
              </a:rPr>
              <a:t>All of the six U.S. companies producing cigarettes are large and powerful. </a:t>
            </a:r>
          </a:p>
          <a:p>
            <a:pPr>
              <a:buClr>
                <a:srgbClr val="FFFFFF"/>
              </a:buClr>
            </a:pPr>
            <a:r>
              <a:rPr lang="en-US" smtClean="0">
                <a:solidFill>
                  <a:srgbClr val="FFFFFF"/>
                </a:solidFill>
              </a:rPr>
              <a:t>In 1992 Phillip Morris alone paid $4.5 billion in taxes.  This makes them the largest tax payer in the United States.</a:t>
            </a:r>
          </a:p>
          <a:p>
            <a:pPr>
              <a:buClr>
                <a:srgbClr val="FFFFFF"/>
              </a:buClr>
            </a:pPr>
            <a:r>
              <a:rPr lang="en-US" smtClean="0">
                <a:solidFill>
                  <a:srgbClr val="FFFFFF"/>
                </a:solidFill>
              </a:rPr>
              <a:t>If the gov. shut down these companies it would effect all the companies that they own as well.</a:t>
            </a:r>
          </a:p>
        </p:txBody>
      </p:sp>
      <p:pic>
        <p:nvPicPr>
          <p:cNvPr id="79877" name="Picture 5" descr="ANd9GcTEX3DooM_awhC0zza7hIvWY1R0meZ9CSmzLm-HEbf6ZfQeWxp5"/>
          <p:cNvPicPr>
            <a:picLocks noChangeAspect="1" noChangeArrowheads="1"/>
          </p:cNvPicPr>
          <p:nvPr/>
        </p:nvPicPr>
        <p:blipFill>
          <a:blip r:embed="rId2"/>
          <a:srcRect/>
          <a:stretch>
            <a:fillRect/>
          </a:stretch>
        </p:blipFill>
        <p:spPr bwMode="auto">
          <a:xfrm>
            <a:off x="0" y="4411663"/>
            <a:ext cx="3265488" cy="2446337"/>
          </a:xfrm>
          <a:prstGeom prst="rect">
            <a:avLst/>
          </a:prstGeom>
          <a:noFill/>
        </p:spPr>
      </p:pic>
      <p:pic>
        <p:nvPicPr>
          <p:cNvPr id="79878" name="Picture 6" descr="smoking-phillip morris quote"/>
          <p:cNvPicPr>
            <a:picLocks noChangeAspect="1" noChangeArrowheads="1"/>
          </p:cNvPicPr>
          <p:nvPr/>
        </p:nvPicPr>
        <p:blipFill>
          <a:blip r:embed="rId3"/>
          <a:srcRect/>
          <a:stretch>
            <a:fillRect/>
          </a:stretch>
        </p:blipFill>
        <p:spPr bwMode="auto">
          <a:xfrm>
            <a:off x="4073525" y="4411663"/>
            <a:ext cx="4572000" cy="2332037"/>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idx="4294967295"/>
          </p:nvPr>
        </p:nvSpPr>
        <p:spPr/>
        <p:txBody>
          <a:bodyPr/>
          <a:lstStyle/>
          <a:p>
            <a:r>
              <a:rPr lang="en-US" sz="4600" smtClean="0"/>
              <a:t>Companies Owned By the Big 6 Cig. Companies</a:t>
            </a:r>
          </a:p>
        </p:txBody>
      </p:sp>
      <p:sp>
        <p:nvSpPr>
          <p:cNvPr id="80900" name="Rectangle 4"/>
          <p:cNvSpPr>
            <a:spLocks noGrp="1"/>
          </p:cNvSpPr>
          <p:nvPr>
            <p:ph type="body" sz="half" idx="4294967295"/>
          </p:nvPr>
        </p:nvSpPr>
        <p:spPr>
          <a:xfrm>
            <a:off x="0" y="1762125"/>
            <a:ext cx="4495800" cy="5095875"/>
          </a:xfrm>
        </p:spPr>
        <p:txBody>
          <a:bodyPr/>
          <a:lstStyle/>
          <a:p>
            <a:pPr>
              <a:lnSpc>
                <a:spcPct val="80000"/>
              </a:lnSpc>
              <a:buClr>
                <a:srgbClr val="FFFFFF"/>
              </a:buClr>
            </a:pPr>
            <a:r>
              <a:rPr lang="en-US" sz="1600" smtClean="0">
                <a:solidFill>
                  <a:srgbClr val="FFFFFF"/>
                </a:solidFill>
              </a:rPr>
              <a:t>Bird's EyeLouis Kemp SeafoodJelloLouis Rich MeatsLight 'n LivelyKool-AidCrystal LightLender's BagelsKraftMinute RiceOscar MayerTangPost CerealsClaussen PicklesLowenbrauStove-TopLog CabinCountry TimeMillers BeersMaxim CoffeeMaxwell HouseShake and BakeBaboli BreadSeven SeasMiracle WhipLouis RichCool WhipMilwaukee's Best BeerSharp's BeerBulls Eye SauceKnudsonMeister Brau BeerParkay MargarineCapri SunDiGiorno PastaFood ClubEntenmannsSealtest Ice CreamBakers ChocolateChiffonRichmix CandyBreyer's IceCream</a:t>
            </a:r>
            <a:br>
              <a:rPr lang="en-US" sz="1600" smtClean="0">
                <a:solidFill>
                  <a:srgbClr val="FFFFFF"/>
                </a:solidFill>
              </a:rPr>
            </a:br>
            <a:r>
              <a:rPr lang="en-US" sz="1600" smtClean="0">
                <a:solidFill>
                  <a:srgbClr val="FFFFFF"/>
                </a:solidFill>
              </a:rPr>
              <a:t/>
            </a:r>
            <a:br>
              <a:rPr lang="en-US" sz="1600" smtClean="0">
                <a:solidFill>
                  <a:srgbClr val="FFFFFF"/>
                </a:solidFill>
              </a:rPr>
            </a:br>
            <a:r>
              <a:rPr lang="en-US" sz="1600" smtClean="0">
                <a:solidFill>
                  <a:srgbClr val="FFFFFF"/>
                </a:solidFill>
              </a:rPr>
              <a:t>Loews HotelsLoews Theatre Management Corp.CNA Insurance Co.Bulova Corp. (watches, clocks)Diamond M. Offshore DrillingMajestic Shipping Corp,Regency Hotel, New YorkSummit Hotel, New York</a:t>
            </a:r>
          </a:p>
        </p:txBody>
      </p:sp>
      <p:sp>
        <p:nvSpPr>
          <p:cNvPr id="80901" name="Rectangle 5"/>
          <p:cNvSpPr>
            <a:spLocks noGrp="1"/>
          </p:cNvSpPr>
          <p:nvPr>
            <p:ph type="body" sz="half" idx="4294967295"/>
          </p:nvPr>
        </p:nvSpPr>
        <p:spPr>
          <a:xfrm>
            <a:off x="4648200" y="1762125"/>
            <a:ext cx="3997325" cy="5095875"/>
          </a:xfrm>
        </p:spPr>
        <p:txBody>
          <a:bodyPr/>
          <a:lstStyle/>
          <a:p>
            <a:pPr>
              <a:lnSpc>
                <a:spcPct val="80000"/>
              </a:lnSpc>
              <a:buClr>
                <a:srgbClr val="FFFFFF"/>
              </a:buClr>
            </a:pPr>
            <a:r>
              <a:rPr lang="en-US" sz="2000" smtClean="0">
                <a:solidFill>
                  <a:srgbClr val="FFFFFF"/>
                </a:solidFill>
              </a:rPr>
              <a:t>MAI (computers, information systems)NBA Hoops (baseball cards)Basic FourLineDrive Pre-rookie(baseballcards)Distributor of football &amp; hockey cardsMarvel superhero cardsGI Joe cardsWorld Championship Wrestling cardsTerminator II movie cardsDisney cardsNFL Proline Portraits1992 Olympic cardsStar TrekX-menFull HousePerfect StrangersFamily MattersDC comic book characters</a:t>
            </a:r>
          </a:p>
          <a:p>
            <a:pPr>
              <a:lnSpc>
                <a:spcPct val="80000"/>
              </a:lnSpc>
              <a:buClr>
                <a:srgbClr val="FFFFFF"/>
              </a:buClr>
            </a:pPr>
            <a:endParaRPr lang="en-US" sz="2000" smtClean="0">
              <a:solidFill>
                <a:srgbClr val="FFFFFF"/>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4"/>
          <p:cNvSpPr>
            <a:spLocks noGrp="1"/>
          </p:cNvSpPr>
          <p:nvPr>
            <p:ph type="title" idx="4294967295"/>
          </p:nvPr>
        </p:nvSpPr>
        <p:spPr/>
        <p:txBody>
          <a:bodyPr/>
          <a:lstStyle/>
          <a:p>
            <a:endParaRPr lang="en-US" smtClean="0"/>
          </a:p>
        </p:txBody>
      </p:sp>
      <p:sp>
        <p:nvSpPr>
          <p:cNvPr id="82949" name="Rectangle 5"/>
          <p:cNvSpPr>
            <a:spLocks noGrp="1"/>
          </p:cNvSpPr>
          <p:nvPr>
            <p:ph type="body" sz="half" idx="4294967295"/>
          </p:nvPr>
        </p:nvSpPr>
        <p:spPr>
          <a:xfrm>
            <a:off x="0" y="93663"/>
            <a:ext cx="4495800" cy="6569075"/>
          </a:xfrm>
        </p:spPr>
        <p:txBody>
          <a:bodyPr/>
          <a:lstStyle/>
          <a:p>
            <a:pPr>
              <a:lnSpc>
                <a:spcPct val="90000"/>
              </a:lnSpc>
              <a:buClr>
                <a:srgbClr val="FFFFFF"/>
              </a:buClr>
            </a:pPr>
            <a:r>
              <a:rPr lang="en-US" sz="2000" b="1" smtClean="0">
                <a:solidFill>
                  <a:srgbClr val="FFFFFF"/>
                </a:solidFill>
              </a:rPr>
              <a:t>American Brands</a:t>
            </a:r>
            <a:r>
              <a:rPr lang="en-US" sz="2000" smtClean="0">
                <a:solidFill>
                  <a:srgbClr val="FFFFFF"/>
                </a:solidFill>
              </a:rPr>
              <a:t>Franklin Life insuranceBritish Navy Pussers RumJim BeamKamchatka VodkaRon Rico RumThe ClaymoreWolfschmidt VodkaCrawfordsGilbey's GinTomintoul-GlenlivetDeKuypen SchnappsOld FettercairnWindsor CanadianVladivar VodkaWhyte and Mackay ScotchMoen FaucetsLord Calvert WhiskeyTouch ControlLeRoux BrandyChicago SpecialtyKessler WhiskeyDearborn BrassThe Dalmore ScotchHoov-R-LineGilbeys VodkaAnchor BrassOld Grand DadAristoKraft CabinetsKamoraDecoraACTUASoft-Joys ShoesMasterlocksSTA-SOF GlovesWaterloo ToolboxesWeather</a:t>
            </a:r>
          </a:p>
        </p:txBody>
      </p:sp>
      <p:sp>
        <p:nvSpPr>
          <p:cNvPr id="82950" name="Rectangle 6"/>
          <p:cNvSpPr>
            <a:spLocks noGrp="1"/>
          </p:cNvSpPr>
          <p:nvPr>
            <p:ph type="body" sz="half" idx="4294967295"/>
          </p:nvPr>
        </p:nvSpPr>
        <p:spPr>
          <a:xfrm>
            <a:off x="4648200" y="93663"/>
            <a:ext cx="4495800" cy="6764337"/>
          </a:xfrm>
        </p:spPr>
        <p:txBody>
          <a:bodyPr/>
          <a:lstStyle/>
          <a:p>
            <a:pPr>
              <a:lnSpc>
                <a:spcPct val="90000"/>
              </a:lnSpc>
              <a:buClr>
                <a:srgbClr val="FFFFFF"/>
              </a:buClr>
            </a:pPr>
            <a:r>
              <a:rPr lang="en-US" sz="1700" smtClean="0">
                <a:solidFill>
                  <a:srgbClr val="FFFFFF"/>
                </a:solidFill>
              </a:rPr>
              <a:t>Almost Home Family Style CookiesBakers Bonus Oatmeal CookiesLorna DooneBarnum's Animal CrackersBugs Bunny Graham CrackersCookie BreakBiscosCameoChips AhoyCookies 'N FudgeHeydayIdealMade 'em MyselfMallomarsMysticNational ArrowrootNilla WafersNutter ButterSocial TeaSuddenly S'moresTeddy grahamNewtonsOreoPinwheels</a:t>
            </a:r>
            <a:r>
              <a:rPr lang="en-US" sz="1700" b="1" smtClean="0">
                <a:solidFill>
                  <a:srgbClr val="FFFFFF"/>
                </a:solidFill>
              </a:rPr>
              <a:t>crackers -</a:t>
            </a:r>
            <a:r>
              <a:rPr lang="en-US" sz="1700" smtClean="0">
                <a:solidFill>
                  <a:srgbClr val="FFFFFF"/>
                </a:solidFill>
              </a:rPr>
              <a:t>American ClassicBetter CheddarsCheddar WedgesChicken in a BiskitCrown PilotDip in a ChipHarvest CrispsHoney MaidNipsOysterettesPremiumRitz BitsRoyal LunchSociablesSwiss CheeseTwigsUneedaVegetable ThinsWheatsworthWheat ThinsZingsTid-BitGraham Cracker:Oat ThinsRitzTriscuitWaverly</a:t>
            </a:r>
            <a:r>
              <a:rPr lang="en-US" sz="1700" b="1" smtClean="0">
                <a:solidFill>
                  <a:srgbClr val="FFFFFF"/>
                </a:solidFill>
              </a:rPr>
              <a:t>cereals -</a:t>
            </a:r>
            <a:r>
              <a:rPr lang="en-US" sz="1700" smtClean="0">
                <a:solidFill>
                  <a:srgbClr val="FFFFFF"/>
                </a:solidFill>
              </a:rPr>
              <a:t>Nabisco 100% branShredded WheatTeam</a:t>
            </a:r>
            <a:r>
              <a:rPr lang="en-US" sz="1700" b="1" smtClean="0">
                <a:solidFill>
                  <a:srgbClr val="FFFFFF"/>
                </a:solidFill>
              </a:rPr>
              <a:t>other products -</a:t>
            </a:r>
            <a:r>
              <a:rPr lang="en-US" sz="1700" smtClean="0">
                <a:solidFill>
                  <a:srgbClr val="FFFFFF"/>
                </a:solidFill>
              </a:rPr>
              <a:t>Comet CupsDoo DadsEasy CheeseMister Salty PretzelsMr. Phipps Pretzel ChipsMr. Phipps DipsNAB PacksCracker Meal</a:t>
            </a:r>
            <a:r>
              <a:rPr lang="en-US" sz="1700" b="1" smtClean="0">
                <a:solidFill>
                  <a:srgbClr val="FFFFFF"/>
                </a:solidFill>
              </a:rPr>
              <a:t>specialty products -</a:t>
            </a:r>
            <a:r>
              <a:rPr lang="en-US" sz="1700" smtClean="0">
                <a:solidFill>
                  <a:srgbClr val="FFFFFF"/>
                </a:solidFill>
              </a:rPr>
              <a:t>A1 Steak</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4"/>
          <p:cNvSpPr>
            <a:spLocks noGrp="1"/>
          </p:cNvSpPr>
          <p:nvPr>
            <p:ph type="title" idx="4294967295"/>
          </p:nvPr>
        </p:nvSpPr>
        <p:spPr/>
        <p:txBody>
          <a:bodyPr/>
          <a:lstStyle/>
          <a:p>
            <a:endParaRPr lang="en-US" smtClean="0"/>
          </a:p>
        </p:txBody>
      </p:sp>
      <p:sp>
        <p:nvSpPr>
          <p:cNvPr id="84997" name="Rectangle 5"/>
          <p:cNvSpPr>
            <a:spLocks noGrp="1"/>
          </p:cNvSpPr>
          <p:nvPr>
            <p:ph type="body" sz="half" idx="4294967295"/>
          </p:nvPr>
        </p:nvSpPr>
        <p:spPr>
          <a:xfrm>
            <a:off x="498475" y="93663"/>
            <a:ext cx="3997325" cy="6032500"/>
          </a:xfrm>
        </p:spPr>
        <p:txBody>
          <a:bodyPr/>
          <a:lstStyle/>
          <a:p>
            <a:pPr>
              <a:lnSpc>
                <a:spcPct val="80000"/>
              </a:lnSpc>
              <a:buClr>
                <a:srgbClr val="FFFFFF"/>
              </a:buClr>
            </a:pPr>
            <a:r>
              <a:rPr lang="en-US" sz="1800" smtClean="0">
                <a:solidFill>
                  <a:srgbClr val="FFFFFF"/>
                </a:solidFill>
              </a:rPr>
              <a:t>SOF GlovesCraftsman ToolboxesDoland and Aitchinson Optics (UK)All AmericanAcushnet Rubber ProductsSwingline StaplersGolden Belt - Cigarette FiltersPocket Day-timerPrestige Pressure cookersACCO StaplesDexter LocksACCO paperclipsWilson Jones Pads and bindersPerma ProductsKensington Microwave Computer Access.Vogel PetersonACCO dataEastlight (UK)Rexel (UK)Sasco (UK)Twinlock(UK)ValRex (France)King-Mec (Italy)Office Products International (Australia)Marbig-Rexel (Australia)Hetzel (Germany)Titleist Golf Balls and AccessoriesFoot-Joy GolfTitleist lronsPro Trajectory ClubsClassics Golf Shoes</a:t>
            </a:r>
            <a:br>
              <a:rPr lang="en-US" sz="1800" smtClean="0">
                <a:solidFill>
                  <a:srgbClr val="FFFFFF"/>
                </a:solidFill>
              </a:rPr>
            </a:br>
            <a:r>
              <a:rPr lang="en-US" sz="1800" smtClean="0">
                <a:solidFill>
                  <a:srgbClr val="FFFFFF"/>
                </a:solidFill>
              </a:rPr>
              <a:t/>
            </a:r>
            <a:br>
              <a:rPr lang="en-US" sz="1800" smtClean="0">
                <a:solidFill>
                  <a:srgbClr val="FFFFFF"/>
                </a:solidFill>
              </a:rPr>
            </a:br>
            <a:r>
              <a:rPr lang="en-US" sz="1800" b="1" smtClean="0">
                <a:solidFill>
                  <a:srgbClr val="FFFFFF"/>
                </a:solidFill>
              </a:rPr>
              <a:t>Brown &amp; Williamson</a:t>
            </a:r>
            <a:r>
              <a:rPr lang="en-US" sz="1800" smtClean="0">
                <a:solidFill>
                  <a:srgbClr val="FFFFFF"/>
                </a:solidFill>
              </a:rPr>
              <a:t>Appleton Papers Inc.Saks Fifth Ave.Marshall Field'sIvey'sBreunersFarmers Group Inc.</a:t>
            </a:r>
          </a:p>
          <a:p>
            <a:pPr>
              <a:lnSpc>
                <a:spcPct val="80000"/>
              </a:lnSpc>
              <a:buClr>
                <a:srgbClr val="FFFFFF"/>
              </a:buClr>
            </a:pPr>
            <a:endParaRPr lang="en-US" sz="1800" smtClean="0">
              <a:solidFill>
                <a:srgbClr val="FFFFFF"/>
              </a:solidFill>
            </a:endParaRPr>
          </a:p>
        </p:txBody>
      </p:sp>
      <p:sp>
        <p:nvSpPr>
          <p:cNvPr id="84998" name="Rectangle 6"/>
          <p:cNvSpPr>
            <a:spLocks noGrp="1"/>
          </p:cNvSpPr>
          <p:nvPr>
            <p:ph type="body" sz="half" idx="4294967295"/>
          </p:nvPr>
        </p:nvSpPr>
        <p:spPr>
          <a:xfrm>
            <a:off x="4648200" y="93663"/>
            <a:ext cx="3997325" cy="6764337"/>
          </a:xfrm>
        </p:spPr>
        <p:txBody>
          <a:bodyPr/>
          <a:lstStyle/>
          <a:p>
            <a:pPr>
              <a:lnSpc>
                <a:spcPct val="80000"/>
              </a:lnSpc>
              <a:buClr>
                <a:srgbClr val="FFFFFF"/>
              </a:buClr>
            </a:pPr>
            <a:r>
              <a:rPr lang="en-US" sz="1500" smtClean="0">
                <a:solidFill>
                  <a:srgbClr val="FFFFFF"/>
                </a:solidFill>
              </a:rPr>
              <a:t>SauceBrer Rabbit SyrupCollege InnCream of WheatDavis Baking PowderMilk boneGrey Poupon MustardOrtega Mexican FoodRegina Wines &amp; VinegarsRoyal GelatinsFleischmann's Egg Beaters and MargarinesMy T FineBlue Bonnet MargarineCream of Rice</a:t>
            </a:r>
            <a:r>
              <a:rPr lang="en-US" sz="1500" b="1" smtClean="0">
                <a:solidFill>
                  <a:srgbClr val="FFFFFF"/>
                </a:solidFill>
              </a:rPr>
              <a:t>Canada Products -</a:t>
            </a:r>
            <a:r>
              <a:rPr lang="en-US" sz="1500" smtClean="0">
                <a:solidFill>
                  <a:srgbClr val="FFFFFF"/>
                </a:solidFill>
              </a:rPr>
              <a:t>AylmerChristieCoronation condimentsDad's cookiesDel MonteHarnois CookiesIdeal Canned VegetablesMagic Baking PowderMilk boneNabisco Cereals Peek FreansRed Oval FarmRoyal Rose Vegetables</a:t>
            </a:r>
            <a:r>
              <a:rPr lang="en-US" sz="1500" b="1" smtClean="0">
                <a:solidFill>
                  <a:srgbClr val="FFFFFF"/>
                </a:solidFill>
              </a:rPr>
              <a:t>Nabisco Int. -</a:t>
            </a:r>
            <a:r>
              <a:rPr lang="en-US" sz="1500" smtClean="0">
                <a:solidFill>
                  <a:srgbClr val="FFFFFF"/>
                </a:solidFill>
              </a:rPr>
              <a:t>Anselmi CookiesAurora GelatinsBubble YumChips AhoyDel MonteFamosaFleischmannGloria Milk ProductsHoney Bran CrackerKonitos CookiesLifesaversMartinsonOreo CookiesPepito Bubble GumPlanters SnacksPortenasPremium CrackersRitz CrackersRoyalinaSaromaSnukiUniversalCameoFiestaKraker BranOmega BunPommyRoyal GelatinsTrakinas</a:t>
            </a:r>
            <a:r>
              <a:rPr lang="en-US" sz="1500" b="1" smtClean="0">
                <a:solidFill>
                  <a:srgbClr val="FFFFFF"/>
                </a:solidFill>
              </a:rPr>
              <a:t>Planters Div. -</a:t>
            </a:r>
            <a:r>
              <a:rPr lang="en-US" sz="1500" smtClean="0">
                <a:solidFill>
                  <a:srgbClr val="FFFFFF"/>
                </a:solidFill>
              </a:rPr>
              <a:t>Planters Nuts and snacks</a:t>
            </a:r>
            <a:r>
              <a:rPr lang="en-US" sz="1500" b="1" smtClean="0">
                <a:solidFill>
                  <a:srgbClr val="FFFFFF"/>
                </a:solidFill>
              </a:rPr>
              <a:t>Lifesavers Div. -</a:t>
            </a:r>
            <a:r>
              <a:rPr lang="en-US" sz="1500" smtClean="0">
                <a:solidFill>
                  <a:srgbClr val="FFFFFF"/>
                </a:solidFill>
              </a:rPr>
              <a:t>LifesaversGummi SaversBreath Savers MintsBreath Savers MintsCarefree Sugarless GumBeechnut GumBubble Yum GumFruit Stripe Gum</a:t>
            </a:r>
            <a:br>
              <a:rPr lang="en-US" sz="1500" smtClean="0">
                <a:solidFill>
                  <a:srgbClr val="FFFFFF"/>
                </a:solidFill>
              </a:rPr>
            </a:br>
            <a:r>
              <a:rPr lang="en-US" sz="1200" smtClean="0">
                <a:solidFill>
                  <a:srgbClr val="FFFFFF"/>
                </a:solidFill>
              </a:rPr>
              <a:t/>
            </a:r>
            <a:br>
              <a:rPr lang="en-US" sz="1200" smtClean="0">
                <a:solidFill>
                  <a:srgbClr val="FFFFFF"/>
                </a:solidFill>
              </a:rPr>
            </a:br>
            <a:endParaRPr lang="en-US" sz="1200" smtClean="0">
              <a:solidFill>
                <a:srgbClr val="FFFFFF"/>
              </a:solidFill>
            </a:endParaRPr>
          </a:p>
          <a:p>
            <a:pPr>
              <a:lnSpc>
                <a:spcPct val="80000"/>
              </a:lnSpc>
              <a:buClr>
                <a:srgbClr val="FFFFFF"/>
              </a:buClr>
            </a:pPr>
            <a:endParaRPr lang="en-US" sz="1200" smtClean="0">
              <a:solidFill>
                <a:srgbClr val="FFFFFF"/>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ph type="title" idx="4294967295"/>
          </p:nvPr>
        </p:nvSpPr>
        <p:spPr/>
        <p:txBody>
          <a:bodyPr/>
          <a:lstStyle/>
          <a:p>
            <a:r>
              <a:rPr lang="en-US" smtClean="0"/>
              <a:t>Why Quit?  Why Not?!</a:t>
            </a:r>
          </a:p>
        </p:txBody>
      </p:sp>
      <p:sp>
        <p:nvSpPr>
          <p:cNvPr id="72707" name="Rectangle 3"/>
          <p:cNvSpPr>
            <a:spLocks noGrp="1"/>
          </p:cNvSpPr>
          <p:nvPr>
            <p:ph type="body" idx="4294967295"/>
          </p:nvPr>
        </p:nvSpPr>
        <p:spPr/>
        <p:txBody>
          <a:bodyPr/>
          <a:lstStyle/>
          <a:p>
            <a:pPr>
              <a:lnSpc>
                <a:spcPct val="90000"/>
              </a:lnSpc>
              <a:buClr>
                <a:srgbClr val="FFFFFF"/>
              </a:buClr>
            </a:pPr>
            <a:r>
              <a:rPr lang="en-US" sz="2000" smtClean="0">
                <a:solidFill>
                  <a:srgbClr val="FFFFFF"/>
                </a:solidFill>
              </a:rPr>
              <a:t>Makes a difference right away.</a:t>
            </a:r>
          </a:p>
          <a:p>
            <a:pPr>
              <a:lnSpc>
                <a:spcPct val="90000"/>
              </a:lnSpc>
              <a:buClr>
                <a:srgbClr val="FFFFFF"/>
              </a:buClr>
            </a:pPr>
            <a:r>
              <a:rPr lang="en-US" sz="2000" smtClean="0">
                <a:solidFill>
                  <a:srgbClr val="FFFFFF"/>
                </a:solidFill>
              </a:rPr>
              <a:t>You can taste and smell food better.</a:t>
            </a:r>
          </a:p>
          <a:p>
            <a:pPr>
              <a:lnSpc>
                <a:spcPct val="90000"/>
              </a:lnSpc>
              <a:buClr>
                <a:srgbClr val="FFFFFF"/>
              </a:buClr>
            </a:pPr>
            <a:r>
              <a:rPr lang="en-US" sz="2000" smtClean="0">
                <a:solidFill>
                  <a:srgbClr val="FFFFFF"/>
                </a:solidFill>
              </a:rPr>
              <a:t>Your breath smells better.</a:t>
            </a:r>
          </a:p>
          <a:p>
            <a:pPr>
              <a:lnSpc>
                <a:spcPct val="90000"/>
              </a:lnSpc>
              <a:buClr>
                <a:srgbClr val="FFFFFF"/>
              </a:buClr>
            </a:pPr>
            <a:r>
              <a:rPr lang="en-US" sz="2000" smtClean="0">
                <a:solidFill>
                  <a:srgbClr val="FFFFFF"/>
                </a:solidFill>
              </a:rPr>
              <a:t>Your cough goes away.</a:t>
            </a:r>
          </a:p>
          <a:p>
            <a:pPr>
              <a:lnSpc>
                <a:spcPct val="90000"/>
              </a:lnSpc>
              <a:buClr>
                <a:srgbClr val="FFFFFF"/>
              </a:buClr>
            </a:pPr>
            <a:r>
              <a:rPr lang="en-US" sz="2000" smtClean="0">
                <a:solidFill>
                  <a:srgbClr val="FFFFFF"/>
                </a:solidFill>
              </a:rPr>
              <a:t>Cuts the risk of lung cancer, many other cancers, heart disease, stoke, other lung diseases, and other respiratory illnesses.</a:t>
            </a:r>
          </a:p>
          <a:p>
            <a:pPr>
              <a:lnSpc>
                <a:spcPct val="90000"/>
              </a:lnSpc>
              <a:buClr>
                <a:srgbClr val="FFFFFF"/>
              </a:buClr>
            </a:pPr>
            <a:r>
              <a:rPr lang="en-US" sz="2000" smtClean="0">
                <a:solidFill>
                  <a:srgbClr val="FFFFFF"/>
                </a:solidFill>
              </a:rPr>
              <a:t>Saves money. A pack-a-day smoker, who pays $2 per pack can expect to save more than $700 per year.  It appears that the price of cigarettes will continue to rise in coming years, as will the financial rewards of quitting.</a:t>
            </a:r>
          </a:p>
          <a:p>
            <a:pPr>
              <a:lnSpc>
                <a:spcPct val="90000"/>
              </a:lnSpc>
              <a:buClr>
                <a:srgbClr val="FFFFFF"/>
              </a:buClr>
            </a:pPr>
            <a:endParaRPr lang="en-US" sz="2000" smtClean="0">
              <a:solidFill>
                <a:srgbClr val="FFFFFF"/>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p:cNvSpPr>
          <p:nvPr>
            <p:ph type="title" idx="4294967295"/>
          </p:nvPr>
        </p:nvSpPr>
        <p:spPr/>
        <p:txBody>
          <a:bodyPr/>
          <a:lstStyle/>
          <a:p>
            <a:endParaRPr lang="en-US" smtClean="0"/>
          </a:p>
        </p:txBody>
      </p:sp>
      <p:sp>
        <p:nvSpPr>
          <p:cNvPr id="73731" name="Rectangle 3"/>
          <p:cNvSpPr>
            <a:spLocks noGrp="1"/>
          </p:cNvSpPr>
          <p:nvPr>
            <p:ph type="body" idx="4294967295"/>
          </p:nvPr>
        </p:nvSpPr>
        <p:spPr/>
        <p:txBody>
          <a:bodyPr/>
          <a:lstStyle/>
          <a:p>
            <a:pPr>
              <a:buClr>
                <a:srgbClr val="FFFFFF"/>
              </a:buClr>
            </a:pPr>
            <a:endParaRPr lang="en-US" smtClean="0">
              <a:solidFill>
                <a:srgbClr val="FFFFFF"/>
              </a:solidFill>
            </a:endParaRPr>
          </a:p>
        </p:txBody>
      </p:sp>
      <p:pic>
        <p:nvPicPr>
          <p:cNvPr id="73733" name="Picture 5" descr="ANd9GcT2KseMBDScu_0TMFRw_AYDrari-eMB_ZGz3IQXPcwcyPF3DvaS4g"/>
          <p:cNvPicPr>
            <a:picLocks noChangeAspect="1" noChangeArrowheads="1"/>
          </p:cNvPicPr>
          <p:nvPr/>
        </p:nvPicPr>
        <p:blipFill>
          <a:blip r:embed="rId2"/>
          <a:srcRect/>
          <a:stretch>
            <a:fillRect/>
          </a:stretch>
        </p:blipFill>
        <p:spPr bwMode="auto">
          <a:xfrm>
            <a:off x="0" y="1187450"/>
            <a:ext cx="9144000" cy="4572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idx="4294967295"/>
          </p:nvPr>
        </p:nvSpPr>
        <p:spPr/>
        <p:txBody>
          <a:bodyPr/>
          <a:lstStyle/>
          <a:p>
            <a:r>
              <a:rPr lang="en-US" smtClean="0"/>
              <a:t>Smoking Facts</a:t>
            </a:r>
          </a:p>
        </p:txBody>
      </p:sp>
      <p:sp>
        <p:nvSpPr>
          <p:cNvPr id="22531" name="Rectangle 3"/>
          <p:cNvSpPr>
            <a:spLocks noGrp="1"/>
          </p:cNvSpPr>
          <p:nvPr>
            <p:ph type="body" idx="4294967295"/>
          </p:nvPr>
        </p:nvSpPr>
        <p:spPr/>
        <p:txBody>
          <a:bodyPr/>
          <a:lstStyle/>
          <a:p>
            <a:pPr>
              <a:buClr>
                <a:srgbClr val="FFFFFF"/>
              </a:buClr>
            </a:pPr>
            <a:r>
              <a:rPr lang="en-US" smtClean="0">
                <a:solidFill>
                  <a:srgbClr val="FFFFFF"/>
                </a:solidFill>
              </a:rPr>
              <a:t>Smoking is an addiction</a:t>
            </a:r>
          </a:p>
          <a:p>
            <a:pPr>
              <a:buClr>
                <a:srgbClr val="FFFFFF"/>
              </a:buClr>
            </a:pPr>
            <a:r>
              <a:rPr lang="en-US" smtClean="0">
                <a:solidFill>
                  <a:srgbClr val="FFFFFF"/>
                </a:solidFill>
              </a:rPr>
              <a:t>More than 400,000 deaths in the U.S. each year are from smoking-related illnesses.</a:t>
            </a:r>
          </a:p>
          <a:p>
            <a:pPr>
              <a:buClr>
                <a:srgbClr val="FFFFFF"/>
              </a:buClr>
            </a:pPr>
            <a:r>
              <a:rPr lang="en-US" smtClean="0">
                <a:solidFill>
                  <a:srgbClr val="FFFFFF"/>
                </a:solidFill>
              </a:rPr>
              <a:t>Smoking greatly increases your risk for lung cancer and many other cancers.</a:t>
            </a:r>
          </a:p>
        </p:txBody>
      </p:sp>
      <p:pic>
        <p:nvPicPr>
          <p:cNvPr id="22533" name="Picture 5" descr="ANd9GcTKeMJjSfLfRrXmsZ1zszXc8cjN_2BDS0GTJdrBYURS6gvNMHzC"/>
          <p:cNvPicPr>
            <a:picLocks noChangeAspect="1" noChangeArrowheads="1"/>
          </p:cNvPicPr>
          <p:nvPr/>
        </p:nvPicPr>
        <p:blipFill>
          <a:blip r:embed="rId2"/>
          <a:srcRect/>
          <a:stretch>
            <a:fillRect/>
          </a:stretch>
        </p:blipFill>
        <p:spPr bwMode="auto">
          <a:xfrm>
            <a:off x="2976563" y="4557713"/>
            <a:ext cx="3070225" cy="230028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idx="4294967295"/>
          </p:nvPr>
        </p:nvSpPr>
        <p:spPr/>
        <p:txBody>
          <a:bodyPr/>
          <a:lstStyle/>
          <a:p>
            <a:r>
              <a:rPr lang="en-US" smtClean="0"/>
              <a:t>Health Risks of Tobacco</a:t>
            </a:r>
          </a:p>
        </p:txBody>
      </p:sp>
      <p:sp>
        <p:nvSpPr>
          <p:cNvPr id="33795" name="Rectangle 3"/>
          <p:cNvSpPr>
            <a:spLocks noGrp="1"/>
          </p:cNvSpPr>
          <p:nvPr>
            <p:ph type="body" idx="4294967295"/>
          </p:nvPr>
        </p:nvSpPr>
        <p:spPr/>
        <p:txBody>
          <a:bodyPr/>
          <a:lstStyle/>
          <a:p>
            <a:pPr>
              <a:buClr>
                <a:srgbClr val="FFFFFF"/>
              </a:buClr>
            </a:pPr>
            <a:r>
              <a:rPr lang="en-US" smtClean="0">
                <a:solidFill>
                  <a:srgbClr val="FFFFFF"/>
                </a:solidFill>
              </a:rPr>
              <a:t>All forms of tobacco contain chemicals that are dangerous to your health</a:t>
            </a:r>
          </a:p>
          <a:p>
            <a:pPr>
              <a:buClr>
                <a:srgbClr val="FFFFFF"/>
              </a:buClr>
            </a:pPr>
            <a:r>
              <a:rPr lang="en-US" smtClean="0">
                <a:solidFill>
                  <a:srgbClr val="FFFFFF"/>
                </a:solidFill>
              </a:rPr>
              <a:t>Tobacco use is the leading cause of preventable death and disability in the United States!</a:t>
            </a:r>
          </a:p>
          <a:p>
            <a:pPr>
              <a:buClr>
                <a:srgbClr val="FFFFFF"/>
              </a:buClr>
            </a:pPr>
            <a:endParaRPr lang="en-US" smtClean="0">
              <a:solidFill>
                <a:srgbClr val="FFFFFF"/>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idx="4294967295"/>
          </p:nvPr>
        </p:nvSpPr>
        <p:spPr/>
        <p:txBody>
          <a:bodyPr/>
          <a:lstStyle/>
          <a:p>
            <a:r>
              <a:rPr lang="en-US" smtClean="0"/>
              <a:t>Smoking History</a:t>
            </a:r>
          </a:p>
        </p:txBody>
      </p:sp>
      <p:sp>
        <p:nvSpPr>
          <p:cNvPr id="23558" name="Rectangle 6"/>
          <p:cNvSpPr>
            <a:spLocks noGrp="1"/>
          </p:cNvSpPr>
          <p:nvPr>
            <p:ph sz="half" idx="4294967295"/>
          </p:nvPr>
        </p:nvSpPr>
        <p:spPr>
          <a:xfrm>
            <a:off x="498475" y="1762125"/>
            <a:ext cx="3997325" cy="4364038"/>
          </a:xfrm>
        </p:spPr>
        <p:txBody>
          <a:bodyPr/>
          <a:lstStyle/>
          <a:p>
            <a:pPr>
              <a:buClr>
                <a:srgbClr val="FFFFFF"/>
              </a:buClr>
            </a:pPr>
            <a:endParaRPr lang="en-US" sz="2000" smtClean="0">
              <a:solidFill>
                <a:srgbClr val="FFFFFF"/>
              </a:solidFill>
            </a:endParaRPr>
          </a:p>
        </p:txBody>
      </p:sp>
      <p:sp>
        <p:nvSpPr>
          <p:cNvPr id="23555" name="Rectangle 3"/>
          <p:cNvSpPr>
            <a:spLocks noGrp="1"/>
          </p:cNvSpPr>
          <p:nvPr>
            <p:ph type="body" sz="half" idx="4294967295"/>
          </p:nvPr>
        </p:nvSpPr>
        <p:spPr>
          <a:xfrm>
            <a:off x="4648200" y="1762125"/>
            <a:ext cx="3997325" cy="4364038"/>
          </a:xfrm>
        </p:spPr>
        <p:txBody>
          <a:bodyPr/>
          <a:lstStyle/>
          <a:p>
            <a:pPr>
              <a:buClr>
                <a:srgbClr val="FFFFFF"/>
              </a:buClr>
            </a:pPr>
            <a:r>
              <a:rPr lang="en-US" sz="2000" smtClean="0">
                <a:solidFill>
                  <a:srgbClr val="FFFFFF"/>
                </a:solidFill>
              </a:rPr>
              <a:t>Most smokers were men until the 1920’s.</a:t>
            </a:r>
          </a:p>
          <a:p>
            <a:pPr>
              <a:buClr>
                <a:srgbClr val="FFFFFF"/>
              </a:buClr>
            </a:pPr>
            <a:r>
              <a:rPr lang="en-US" sz="2000" smtClean="0">
                <a:solidFill>
                  <a:srgbClr val="FFFFFF"/>
                </a:solidFill>
              </a:rPr>
              <a:t>Advertisements began showing smoking as glamorous and demonstrating independence.</a:t>
            </a:r>
          </a:p>
          <a:p>
            <a:pPr>
              <a:buClr>
                <a:srgbClr val="FFFFFF"/>
              </a:buClr>
            </a:pPr>
            <a:r>
              <a:rPr lang="en-US" sz="2000" smtClean="0">
                <a:solidFill>
                  <a:srgbClr val="FFFFFF"/>
                </a:solidFill>
              </a:rPr>
              <a:t>Tobacco companies continue to tailor their marketing messages to women and teenage girls by associating smoking with social desirability and independence</a:t>
            </a:r>
          </a:p>
          <a:p>
            <a:pPr>
              <a:buClr>
                <a:srgbClr val="FFFFFF"/>
              </a:buClr>
            </a:pPr>
            <a:endParaRPr lang="en-US" sz="2000" smtClean="0">
              <a:solidFill>
                <a:srgbClr val="FFFFFF"/>
              </a:solidFill>
            </a:endParaRPr>
          </a:p>
        </p:txBody>
      </p:sp>
      <p:pic>
        <p:nvPicPr>
          <p:cNvPr id="23557" name="Picture 5" descr="ANd9GcQQbfTqyc8JfmSK7RNL2Ga_SPyfsna3D95T0r4j9H9FJBfnfVev"/>
          <p:cNvPicPr>
            <a:picLocks noChangeAspect="1" noChangeArrowheads="1"/>
          </p:cNvPicPr>
          <p:nvPr/>
        </p:nvPicPr>
        <p:blipFill>
          <a:blip r:embed="rId2"/>
          <a:srcRect/>
          <a:stretch>
            <a:fillRect/>
          </a:stretch>
        </p:blipFill>
        <p:spPr bwMode="auto">
          <a:xfrm>
            <a:off x="498475" y="1546225"/>
            <a:ext cx="3675063" cy="490696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idx="4294967295"/>
          </p:nvPr>
        </p:nvSpPr>
        <p:spPr/>
        <p:txBody>
          <a:bodyPr/>
          <a:lstStyle/>
          <a:p>
            <a:r>
              <a:rPr lang="en-US" sz="4600" smtClean="0"/>
              <a:t>Smoking History and Women</a:t>
            </a:r>
          </a:p>
        </p:txBody>
      </p:sp>
      <p:sp>
        <p:nvSpPr>
          <p:cNvPr id="24579" name="Rectangle 3"/>
          <p:cNvSpPr>
            <a:spLocks noGrp="1"/>
          </p:cNvSpPr>
          <p:nvPr>
            <p:ph type="body" sz="half" idx="4294967295"/>
          </p:nvPr>
        </p:nvSpPr>
        <p:spPr>
          <a:xfrm>
            <a:off x="498475" y="1762125"/>
            <a:ext cx="3997325" cy="4364038"/>
          </a:xfrm>
        </p:spPr>
        <p:txBody>
          <a:bodyPr/>
          <a:lstStyle/>
          <a:p>
            <a:pPr>
              <a:lnSpc>
                <a:spcPct val="90000"/>
              </a:lnSpc>
              <a:buClr>
                <a:srgbClr val="FFFFFF"/>
              </a:buClr>
            </a:pPr>
            <a:r>
              <a:rPr lang="en-US" sz="1800" smtClean="0">
                <a:solidFill>
                  <a:srgbClr val="FFFFFF"/>
                </a:solidFill>
              </a:rPr>
              <a:t>Underlying message, smoking is related to women’s freedom , emancipation and empowerment.</a:t>
            </a:r>
          </a:p>
          <a:p>
            <a:pPr>
              <a:lnSpc>
                <a:spcPct val="90000"/>
              </a:lnSpc>
              <a:buClr>
                <a:srgbClr val="FFFFFF"/>
              </a:buClr>
            </a:pPr>
            <a:r>
              <a:rPr lang="en-US" sz="1800" smtClean="0">
                <a:solidFill>
                  <a:srgbClr val="FFFFFF"/>
                </a:solidFill>
              </a:rPr>
              <a:t>Other marketing tactics include offering discounts on common household items or food and giving away calendars, address books or clothing with the purchase of cigarettes.</a:t>
            </a:r>
          </a:p>
          <a:p>
            <a:pPr>
              <a:lnSpc>
                <a:spcPct val="90000"/>
              </a:lnSpc>
              <a:buClr>
                <a:srgbClr val="FFFFFF"/>
              </a:buClr>
            </a:pPr>
            <a:r>
              <a:rPr lang="en-US" sz="1800" smtClean="0">
                <a:solidFill>
                  <a:srgbClr val="FFFFFF"/>
                </a:solidFill>
              </a:rPr>
              <a:t>Women advocacy groups have been silent about the harmful effects of smoking because tobacco companies support domestic violence victims.</a:t>
            </a:r>
          </a:p>
          <a:p>
            <a:pPr>
              <a:lnSpc>
                <a:spcPct val="90000"/>
              </a:lnSpc>
              <a:buClr>
                <a:srgbClr val="FFFFFF"/>
              </a:buClr>
            </a:pPr>
            <a:endParaRPr lang="en-US" sz="1800" smtClean="0">
              <a:solidFill>
                <a:srgbClr val="FFFFFF"/>
              </a:solidFill>
            </a:endParaRPr>
          </a:p>
        </p:txBody>
      </p:sp>
      <p:sp>
        <p:nvSpPr>
          <p:cNvPr id="24582" name="Rectangle 6"/>
          <p:cNvSpPr>
            <a:spLocks noGrp="1"/>
          </p:cNvSpPr>
          <p:nvPr>
            <p:ph sz="half" idx="4294967295"/>
          </p:nvPr>
        </p:nvSpPr>
        <p:spPr>
          <a:xfrm>
            <a:off x="4648200" y="1762125"/>
            <a:ext cx="3997325" cy="4364038"/>
          </a:xfrm>
        </p:spPr>
        <p:txBody>
          <a:bodyPr/>
          <a:lstStyle/>
          <a:p>
            <a:pPr>
              <a:lnSpc>
                <a:spcPct val="90000"/>
              </a:lnSpc>
              <a:buClr>
                <a:srgbClr val="FFFFFF"/>
              </a:buClr>
            </a:pPr>
            <a:endParaRPr lang="en-US" sz="1800" smtClean="0">
              <a:solidFill>
                <a:srgbClr val="FFFFFF"/>
              </a:solidFill>
            </a:endParaRPr>
          </a:p>
        </p:txBody>
      </p:sp>
      <p:pic>
        <p:nvPicPr>
          <p:cNvPr id="24581" name="Picture 5" descr="ANd9GcS5LFJ1pvN0yapQChZbaTvsdt3pJ-33c5Vo9o7HhYDEY4URGX-NKQ"/>
          <p:cNvPicPr>
            <a:picLocks noChangeAspect="1" noChangeArrowheads="1"/>
          </p:cNvPicPr>
          <p:nvPr/>
        </p:nvPicPr>
        <p:blipFill>
          <a:blip r:embed="rId2"/>
          <a:srcRect/>
          <a:stretch>
            <a:fillRect/>
          </a:stretch>
        </p:blipFill>
        <p:spPr bwMode="auto">
          <a:xfrm>
            <a:off x="5095875" y="1939925"/>
            <a:ext cx="3135313" cy="418623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5" name="Picture 7" descr="tipalet-cigarette-ad"/>
          <p:cNvPicPr>
            <a:picLocks noGrp="1" noChangeAspect="1" noChangeArrowheads="1"/>
          </p:cNvPicPr>
          <p:nvPr>
            <p:ph idx="4294967295"/>
          </p:nvPr>
        </p:nvPicPr>
        <p:blipFill>
          <a:blip r:embed="rId2"/>
          <a:srcRect/>
          <a:stretch>
            <a:fillRect/>
          </a:stretch>
        </p:blipFill>
        <p:spPr>
          <a:xfrm>
            <a:off x="1855788" y="0"/>
            <a:ext cx="5367337" cy="6858000"/>
          </a:xfrm>
        </p:spPr>
      </p:pic>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addle">
  <a:themeElements>
    <a:clrScheme name="Saddle">
      <a:dk1>
        <a:srgbClr val="302C24"/>
      </a:dk1>
      <a:lt1>
        <a:sysClr val="window" lastClr="FFFFFF"/>
      </a:lt1>
      <a:dk2>
        <a:srgbClr val="AC6416"/>
      </a:dk2>
      <a:lt2>
        <a:srgbClr val="E8E4DB"/>
      </a:lt2>
      <a:accent1>
        <a:srgbClr val="C6B178"/>
      </a:accent1>
      <a:accent2>
        <a:srgbClr val="9C5B14"/>
      </a:accent2>
      <a:accent3>
        <a:srgbClr val="71B2BC"/>
      </a:accent3>
      <a:accent4>
        <a:srgbClr val="78AA5D"/>
      </a:accent4>
      <a:accent5>
        <a:srgbClr val="867099"/>
      </a:accent5>
      <a:accent6>
        <a:srgbClr val="4C6F75"/>
      </a:accent6>
      <a:hlink>
        <a:srgbClr val="F27B0E"/>
      </a:hlink>
      <a:folHlink>
        <a:srgbClr val="989268"/>
      </a:folHlink>
    </a:clrScheme>
    <a:fontScheme name="Saddle">
      <a:majorFont>
        <a:latin typeface="Book Antiqua"/>
        <a:ea typeface=""/>
        <a:cs typeface=""/>
        <a:font script="Jpan" typeface="ＭＳ 明朝"/>
      </a:majorFont>
      <a:minorFont>
        <a:latin typeface="Book Antiqua"/>
        <a:ea typeface=""/>
        <a:cs typeface=""/>
        <a:font script="Jpan" typeface="ＭＳ 明朝"/>
      </a:minorFont>
    </a:fontScheme>
    <a:fmtScheme name="Saddle">
      <a:fillStyleLst>
        <a:solidFill>
          <a:schemeClr val="phClr"/>
        </a:solidFill>
        <a:gradFill rotWithShape="1">
          <a:gsLst>
            <a:gs pos="0">
              <a:schemeClr val="phClr"/>
            </a:gs>
            <a:gs pos="30000">
              <a:schemeClr val="phClr">
                <a:tint val="80000"/>
              </a:schemeClr>
            </a:gs>
            <a:gs pos="100000">
              <a:schemeClr val="phClr">
                <a:tint val="100000"/>
              </a:schemeClr>
            </a:gs>
          </a:gsLst>
          <a:path path="rect">
            <a:fillToRect l="50000" r="100000"/>
          </a:path>
        </a:gradFill>
        <a:blipFill rotWithShape="1">
          <a:blip xmlns:r="http://schemas.openxmlformats.org/officeDocument/2006/relationships" r:embed="rId1">
            <a:duotone>
              <a:schemeClr val="phClr">
                <a:shade val="70000"/>
                <a:satMod val="120000"/>
              </a:schemeClr>
              <a:schemeClr val="phClr">
                <a:tint val="30000"/>
                <a:satMod val="120000"/>
              </a:schemeClr>
            </a:duotone>
          </a:blip>
          <a:stretch/>
        </a:blipFill>
      </a:fillStyleLst>
      <a:lnStyleLst>
        <a:ln w="25400" cap="flat" cmpd="sng" algn="ctr">
          <a:solidFill>
            <a:schemeClr val="phClr">
              <a:shade val="95000"/>
              <a:satMod val="105000"/>
            </a:schemeClr>
          </a:solidFill>
          <a:prstDash val="solid"/>
        </a:ln>
        <a:ln w="50800" cap="flat" cmpd="dbl" algn="ctr">
          <a:solidFill>
            <a:schemeClr val="phClr"/>
          </a:solidFill>
          <a:prstDash val="solid"/>
        </a:ln>
        <a:ln w="76200" cap="flat" cmpd="dbl" algn="ctr">
          <a:solidFill>
            <a:schemeClr val="phClr"/>
          </a:solidFill>
          <a:prstDash val="solid"/>
        </a:ln>
      </a:lnStyleLst>
      <a:effectStyleLst>
        <a:effectStyle>
          <a:effectLst/>
        </a:effectStyle>
        <a:effectStyle>
          <a:effectLst>
            <a:outerShdw blurRad="38100" dist="25400" dir="5400000" rotWithShape="0">
              <a:srgbClr val="FFFFFF">
                <a:alpha val="75000"/>
              </a:srgbClr>
            </a:outerShdw>
          </a:effectLst>
          <a:scene3d>
            <a:camera prst="orthographicFront">
              <a:rot lat="0" lon="0" rev="0"/>
            </a:camera>
            <a:lightRig rig="sunrise" dir="tl">
              <a:rot lat="0" lon="0" rev="1200000"/>
            </a:lightRig>
          </a:scene3d>
          <a:sp3d prstMaterial="softEdge">
            <a:bevelT w="0" h="0"/>
          </a:sp3d>
        </a:effectStyle>
        <a:effectStyle>
          <a:effectLst>
            <a:innerShdw blurRad="76200" dist="38100" dir="13500000">
              <a:srgbClr val="FFFFFF">
                <a:alpha val="75000"/>
              </a:srgbClr>
            </a:innerShdw>
          </a:effectLst>
          <a:scene3d>
            <a:camera prst="perspectiveFront" fov="2400000"/>
            <a:lightRig rig="twoPt" dir="tl"/>
          </a:scene3d>
          <a:sp3d>
            <a:bevelT w="25400" h="12700" prst="angle"/>
          </a:sp3d>
        </a:effectStyle>
      </a:effectStyleLst>
      <a:bgFillStyleLst>
        <a:solidFill>
          <a:schemeClr val="phClr"/>
        </a:solidFill>
        <a:blipFill rotWithShape="1">
          <a:blip xmlns:r="http://schemas.openxmlformats.org/officeDocument/2006/relationships" r:embed="rId2">
            <a:duotone>
              <a:schemeClr val="phClr">
                <a:shade val="30000"/>
                <a:satMod val="250000"/>
              </a:schemeClr>
              <a:schemeClr val="phClr">
                <a:tint val="50000"/>
                <a:satMod val="200000"/>
              </a:schemeClr>
            </a:duotone>
          </a:blip>
          <a:stretch/>
        </a:blipFill>
        <a:blipFill rotWithShape="1">
          <a:blip xmlns:r="http://schemas.openxmlformats.org/officeDocument/2006/relationships" r:embed="rId3">
            <a:duotone>
              <a:schemeClr val="phClr">
                <a:shade val="90000"/>
                <a:hueMod val="90000"/>
                <a:satMod val="150000"/>
                <a:lumMod val="90000"/>
              </a:schemeClr>
              <a:schemeClr val="phClr">
                <a:tint val="70000"/>
                <a:shade val="80000"/>
                <a:satMod val="3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Saddle">
    <a:dk1>
      <a:srgbClr val="302C24"/>
    </a:dk1>
    <a:lt1>
      <a:sysClr val="window" lastClr="FFFFFF"/>
    </a:lt1>
    <a:dk2>
      <a:srgbClr val="AC6416"/>
    </a:dk2>
    <a:lt2>
      <a:srgbClr val="E8E4DB"/>
    </a:lt2>
    <a:accent1>
      <a:srgbClr val="C6B178"/>
    </a:accent1>
    <a:accent2>
      <a:srgbClr val="9C5B14"/>
    </a:accent2>
    <a:accent3>
      <a:srgbClr val="71B2BC"/>
    </a:accent3>
    <a:accent4>
      <a:srgbClr val="78AA5D"/>
    </a:accent4>
    <a:accent5>
      <a:srgbClr val="867099"/>
    </a:accent5>
    <a:accent6>
      <a:srgbClr val="4C6F75"/>
    </a:accent6>
    <a:hlink>
      <a:srgbClr val="F27B0E"/>
    </a:hlink>
    <a:folHlink>
      <a:srgbClr val="989268"/>
    </a:folHlink>
  </a:clrScheme>
</a:themeOverride>
</file>

<file path=ppt/theme/themeOverride2.xml><?xml version="1.0" encoding="utf-8"?>
<a:themeOverride xmlns:a="http://schemas.openxmlformats.org/drawingml/2006/main">
  <a:clrScheme name="Saddle">
    <a:dk1>
      <a:srgbClr val="302C24"/>
    </a:dk1>
    <a:lt1>
      <a:sysClr val="window" lastClr="FFFFFF"/>
    </a:lt1>
    <a:dk2>
      <a:srgbClr val="AC6416"/>
    </a:dk2>
    <a:lt2>
      <a:srgbClr val="E8E4DB"/>
    </a:lt2>
    <a:accent1>
      <a:srgbClr val="C6B178"/>
    </a:accent1>
    <a:accent2>
      <a:srgbClr val="9C5B14"/>
    </a:accent2>
    <a:accent3>
      <a:srgbClr val="71B2BC"/>
    </a:accent3>
    <a:accent4>
      <a:srgbClr val="78AA5D"/>
    </a:accent4>
    <a:accent5>
      <a:srgbClr val="867099"/>
    </a:accent5>
    <a:accent6>
      <a:srgbClr val="4C6F75"/>
    </a:accent6>
    <a:hlink>
      <a:srgbClr val="F27B0E"/>
    </a:hlink>
    <a:folHlink>
      <a:srgbClr val="989268"/>
    </a:folHlink>
  </a:clrScheme>
</a:themeOverride>
</file>

<file path=ppt/theme/themeOverride3.xml><?xml version="1.0" encoding="utf-8"?>
<a:themeOverride xmlns:a="http://schemas.openxmlformats.org/drawingml/2006/main">
  <a:clrScheme name="Saddle">
    <a:dk1>
      <a:srgbClr val="302C24"/>
    </a:dk1>
    <a:lt1>
      <a:sysClr val="window" lastClr="FFFFFF"/>
    </a:lt1>
    <a:dk2>
      <a:srgbClr val="AC6416"/>
    </a:dk2>
    <a:lt2>
      <a:srgbClr val="E8E4DB"/>
    </a:lt2>
    <a:accent1>
      <a:srgbClr val="C6B178"/>
    </a:accent1>
    <a:accent2>
      <a:srgbClr val="9C5B14"/>
    </a:accent2>
    <a:accent3>
      <a:srgbClr val="71B2BC"/>
    </a:accent3>
    <a:accent4>
      <a:srgbClr val="78AA5D"/>
    </a:accent4>
    <a:accent5>
      <a:srgbClr val="867099"/>
    </a:accent5>
    <a:accent6>
      <a:srgbClr val="4C6F75"/>
    </a:accent6>
    <a:hlink>
      <a:srgbClr val="F27B0E"/>
    </a:hlink>
    <a:folHlink>
      <a:srgbClr val="989268"/>
    </a:folHlink>
  </a:clrScheme>
</a:themeOverride>
</file>

<file path=docProps/app.xml><?xml version="1.0" encoding="utf-8"?>
<Properties xmlns="http://schemas.openxmlformats.org/officeDocument/2006/extended-properties" xmlns:vt="http://schemas.openxmlformats.org/officeDocument/2006/docPropsVTypes">
  <Template>Saddle.thmx</Template>
  <TotalTime>193</TotalTime>
  <Words>2816</Words>
  <Application>Microsoft Office PowerPoint</Application>
  <PresentationFormat>On-screen Show (4:3)</PresentationFormat>
  <Paragraphs>167</Paragraphs>
  <Slides>49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1" baseType="lpstr">
      <vt:lpstr>Saddle</vt:lpstr>
      <vt:lpstr>Acrobat Document</vt:lpstr>
      <vt:lpstr>PowerPoint Presentation</vt:lpstr>
      <vt:lpstr>Why do you think people smoke?</vt:lpstr>
      <vt:lpstr>What is tobacco?</vt:lpstr>
      <vt:lpstr>PowerPoint Presentation</vt:lpstr>
      <vt:lpstr>Smoking Facts</vt:lpstr>
      <vt:lpstr>Health Risks of Tobacco</vt:lpstr>
      <vt:lpstr>Smoking History</vt:lpstr>
      <vt:lpstr>Smoking History and Women</vt:lpstr>
      <vt:lpstr>PowerPoint Presentation</vt:lpstr>
      <vt:lpstr>Cigarette Ingredients</vt:lpstr>
      <vt:lpstr>PowerPoint Presentation</vt:lpstr>
      <vt:lpstr>Nicotine</vt:lpstr>
      <vt:lpstr>Poison in Tobacco Smoke</vt:lpstr>
      <vt:lpstr>What is Secondhand Smoke?</vt:lpstr>
      <vt:lpstr>Where Can I Get SHS?</vt:lpstr>
      <vt:lpstr>Secondhand Smoke</vt:lpstr>
      <vt:lpstr>Does Secondhand Smoke Contain Harmful Chemicals?</vt:lpstr>
      <vt:lpstr>PowerPoint Presentation</vt:lpstr>
      <vt:lpstr>PowerPoint Presentation</vt:lpstr>
      <vt:lpstr>SHS Also Causes:</vt:lpstr>
      <vt:lpstr>What Has Been Done</vt:lpstr>
      <vt:lpstr>What is Being Done</vt:lpstr>
      <vt:lpstr>Non-smoking and smoking sections are like a pool having peeing and non-peeing sections in it.  It doesn’t work because we are all in the same water! </vt:lpstr>
      <vt:lpstr>What do you think should be done about SHS?  Do we have the right to tell people when and where they can smoke?</vt:lpstr>
      <vt:lpstr>Smokeless Tobacco</vt:lpstr>
      <vt:lpstr>PowerPoint Presentation</vt:lpstr>
      <vt:lpstr>Hookahs</vt:lpstr>
      <vt:lpstr>What is a Hookah?</vt:lpstr>
      <vt:lpstr>PowerPoint Presentation</vt:lpstr>
      <vt:lpstr>While research about hookah smoking is still emerging, evidence shows that it poses many dangers </vt:lpstr>
      <vt:lpstr>What is one new thing you learned about Hookahs?</vt:lpstr>
      <vt:lpstr>Electronic Cigarettes</vt:lpstr>
      <vt:lpstr>  Electronic Cig. Cont.</vt:lpstr>
      <vt:lpstr>Electronic Cig. Cont.</vt:lpstr>
      <vt:lpstr>Tobacco in General</vt:lpstr>
      <vt:lpstr>Surgeon General</vt:lpstr>
      <vt:lpstr>Surgeon General</vt:lpstr>
      <vt:lpstr>PowerPoint Presentation</vt:lpstr>
      <vt:lpstr>Some Effects of Smoking</vt:lpstr>
      <vt:lpstr>PowerPoint Presentation</vt:lpstr>
      <vt:lpstr>Lung Cancer</vt:lpstr>
      <vt:lpstr>PowerPoint Presentation</vt:lpstr>
      <vt:lpstr>PowerPoint Presentation</vt:lpstr>
      <vt:lpstr>Why Doesn’t the Gov. Do More?</vt:lpstr>
      <vt:lpstr>Companies Owned By the Big 6 Cig. Companies</vt:lpstr>
      <vt:lpstr>PowerPoint Presentation</vt:lpstr>
      <vt:lpstr>PowerPoint Presentation</vt:lpstr>
      <vt:lpstr>Why Quit?  Why Not?!</vt:lpstr>
      <vt:lpstr>PowerPoint Presentation</vt:lpstr>
    </vt:vector>
  </TitlesOfParts>
  <Company>Second Baptist Church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 travel </dc:title>
  <dc:creator>Kayla Tillman</dc:creator>
  <cp:lastModifiedBy>Susan H Holland</cp:lastModifiedBy>
  <cp:revision>9</cp:revision>
  <dcterms:created xsi:type="dcterms:W3CDTF">2010-12-02T00:49:42Z</dcterms:created>
  <dcterms:modified xsi:type="dcterms:W3CDTF">2011-05-03T14:19:00Z</dcterms:modified>
</cp:coreProperties>
</file>